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67" r:id="rId4"/>
    <p:sldId id="268" r:id="rId5"/>
    <p:sldId id="269" r:id="rId6"/>
    <p:sldId id="270" r:id="rId7"/>
    <p:sldId id="271" r:id="rId8"/>
    <p:sldId id="278" r:id="rId9"/>
    <p:sldId id="263" r:id="rId10"/>
    <p:sldId id="258" r:id="rId11"/>
    <p:sldId id="260" r:id="rId12"/>
    <p:sldId id="285" r:id="rId13"/>
    <p:sldId id="264" r:id="rId14"/>
    <p:sldId id="259" r:id="rId15"/>
    <p:sldId id="262" r:id="rId16"/>
    <p:sldId id="279" r:id="rId17"/>
    <p:sldId id="280" r:id="rId18"/>
    <p:sldId id="265" r:id="rId19"/>
    <p:sldId id="266" r:id="rId20"/>
    <p:sldId id="272" r:id="rId21"/>
    <p:sldId id="277" r:id="rId22"/>
    <p:sldId id="276" r:id="rId23"/>
    <p:sldId id="273" r:id="rId24"/>
    <p:sldId id="274" r:id="rId25"/>
    <p:sldId id="275" r:id="rId26"/>
    <p:sldId id="283" r:id="rId27"/>
    <p:sldId id="282" r:id="rId28"/>
    <p:sldId id="286" r:id="rId29"/>
    <p:sldId id="281" r:id="rId30"/>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228" y="13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gklock\Documents\SilverOne\ESD1350a.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
  <c:clrMapOvr bg1="lt1" tx1="dk1" bg2="lt2" tx2="dk2" accent1="accent1" accent2="accent2" accent3="accent3" accent4="accent4" accent5="accent5" accent6="accent6" hlink="hlink" folHlink="folHlink"/>
  <c:chart>
    <c:title>
      <c:tx>
        <c:rich>
          <a:bodyPr/>
          <a:lstStyle/>
          <a:p>
            <a:pPr>
              <a:defRPr/>
            </a:pPr>
            <a:r>
              <a:rPr lang="en-US" sz="1400"/>
              <a:t>Personal Protective Equipment </a:t>
            </a:r>
            <a:r>
              <a:rPr lang="en-US" sz="1000"/>
              <a:t>[PPE]</a:t>
            </a:r>
            <a:r>
              <a:rPr lang="en-US" sz="1000" baseline="0"/>
              <a:t> </a:t>
            </a:r>
          </a:p>
          <a:p>
            <a:pPr>
              <a:defRPr/>
            </a:pPr>
            <a:r>
              <a:rPr lang="en-US" sz="1400" baseline="0"/>
              <a:t>&amp; </a:t>
            </a:r>
            <a:r>
              <a:rPr lang="en-US" sz="1400"/>
              <a:t>Associated Violations</a:t>
            </a:r>
          </a:p>
        </c:rich>
      </c:tx>
      <c:layout>
        <c:manualLayout>
          <c:xMode val="edge"/>
          <c:yMode val="edge"/>
          <c:x val="0.64129914870039895"/>
          <c:y val="0.51855040758721249"/>
        </c:manualLayout>
      </c:layout>
      <c:spPr>
        <a:solidFill>
          <a:schemeClr val="bg2">
            <a:lumMod val="75000"/>
          </a:schemeClr>
        </a:solidFill>
        <a:ln w="25400">
          <a:solidFill>
            <a:schemeClr val="bg2">
              <a:lumMod val="25000"/>
              <a:alpha val="87000"/>
            </a:schemeClr>
          </a:solidFill>
        </a:ln>
      </c:spPr>
    </c:title>
    <c:plotArea>
      <c:layout>
        <c:manualLayout>
          <c:layoutTarget val="inner"/>
          <c:xMode val="edge"/>
          <c:yMode val="edge"/>
          <c:x val="0.51427500041216845"/>
          <c:y val="4.3751132232066503E-2"/>
          <c:w val="0.44837669364684302"/>
          <c:h val="0.90971002220228092"/>
        </c:manualLayout>
      </c:layout>
      <c:barChart>
        <c:barDir val="bar"/>
        <c:grouping val="clustered"/>
        <c:ser>
          <c:idx val="0"/>
          <c:order val="0"/>
          <c:spPr>
            <a:solidFill>
              <a:srgbClr val="C00000"/>
            </a:solidFill>
            <a:ln>
              <a:solidFill>
                <a:sysClr val="windowText" lastClr="000000">
                  <a:alpha val="90000"/>
                </a:sysClr>
              </a:solidFill>
            </a:ln>
          </c:spPr>
          <c:dPt>
            <c:idx val="13"/>
            <c:spPr>
              <a:solidFill>
                <a:srgbClr val="FF0000"/>
              </a:solidFill>
              <a:ln w="50800">
                <a:solidFill>
                  <a:sysClr val="windowText" lastClr="000000">
                    <a:alpha val="90000"/>
                  </a:sysClr>
                </a:solidFill>
              </a:ln>
            </c:spPr>
          </c:dPt>
          <c:dLbls>
            <c:dLbl>
              <c:idx val="13"/>
              <c:layout/>
              <c:tx>
                <c:rich>
                  <a:bodyPr/>
                  <a:lstStyle/>
                  <a:p>
                    <a:r>
                      <a:rPr lang="en-US" sz="1400"/>
                      <a:t>14</a:t>
                    </a:r>
                  </a:p>
                </c:rich>
              </c:tx>
              <c:showVal val="1"/>
            </c:dLbl>
            <c:dLbl>
              <c:idx val="19"/>
              <c:tx>
                <c:rich>
                  <a:bodyPr/>
                  <a:lstStyle/>
                  <a:p>
                    <a:r>
                      <a:t>Add text</a:t>
                    </a:r>
                  </a:p>
                </c:rich>
              </c:tx>
              <c:showVal val="1"/>
            </c:dLbl>
            <c:dLbl>
              <c:idx val="20"/>
              <c:tx>
                <c:rich>
                  <a:bodyPr/>
                  <a:lstStyle/>
                  <a:p>
                    <a:r>
                      <a:t>Add text</a:t>
                    </a:r>
                  </a:p>
                </c:rich>
              </c:tx>
              <c:showVal val="1"/>
            </c:dLbl>
            <c:txPr>
              <a:bodyPr/>
              <a:lstStyle/>
              <a:p>
                <a:pPr>
                  <a:defRPr b="1"/>
                </a:pPr>
                <a:endParaRPr lang="en-US"/>
              </a:p>
            </c:txPr>
            <c:showVal val="1"/>
          </c:dLbls>
          <c:cat>
            <c:strRef>
              <c:f>Sheet1!$B$3:$B$16</c:f>
              <c:strCache>
                <c:ptCount val="14"/>
                <c:pt idx="0">
                  <c:v>Unsafe environment</c:v>
                </c:pt>
                <c:pt idx="1">
                  <c:v>Bulk release / spill</c:v>
                </c:pt>
                <c:pt idx="2">
                  <c:v>Quality assurance / pesticide </c:v>
                </c:pt>
                <c:pt idx="3">
                  <c:v>Container disposal / storage</c:v>
                </c:pt>
                <c:pt idx="4">
                  <c:v>Medical emergency information not posted / missing / incomplete</c:v>
                </c:pt>
                <c:pt idx="5">
                  <c:v>Label violation - storage / disposal / transport / general misuse</c:v>
                </c:pt>
                <c:pt idx="6">
                  <c:v>No warning signs posted / signs not removed </c:v>
                </c:pt>
                <c:pt idx="7">
                  <c:v>Failure to verify training</c:v>
                </c:pt>
                <c:pt idx="8">
                  <c:v>Safety poster not posted / illegible / inaccessible</c:v>
                </c:pt>
                <c:pt idx="9">
                  <c:v>Unrinsed / unpunctured containers</c:v>
                </c:pt>
                <c:pt idx="10">
                  <c:v>Failure to train</c:v>
                </c:pt>
                <c:pt idx="11">
                  <c:v>Application list not provided / posted / incomplete</c:v>
                </c:pt>
                <c:pt idx="12">
                  <c:v>Decontamination site / supplies not provided</c:v>
                </c:pt>
                <c:pt idx="13">
                  <c:v>Personal Protective Equipment / safety equipment not provided</c:v>
                </c:pt>
              </c:strCache>
            </c:strRef>
          </c:cat>
          <c:val>
            <c:numRef>
              <c:f>Sheet1!$C$3:$C$16</c:f>
              <c:numCache>
                <c:formatCode>General</c:formatCode>
                <c:ptCount val="14"/>
                <c:pt idx="0">
                  <c:v>1</c:v>
                </c:pt>
                <c:pt idx="1">
                  <c:v>1</c:v>
                </c:pt>
                <c:pt idx="2">
                  <c:v>1</c:v>
                </c:pt>
                <c:pt idx="3">
                  <c:v>2</c:v>
                </c:pt>
                <c:pt idx="4">
                  <c:v>2</c:v>
                </c:pt>
                <c:pt idx="5">
                  <c:v>2</c:v>
                </c:pt>
                <c:pt idx="6">
                  <c:v>2</c:v>
                </c:pt>
                <c:pt idx="7">
                  <c:v>3</c:v>
                </c:pt>
                <c:pt idx="8">
                  <c:v>3</c:v>
                </c:pt>
                <c:pt idx="9">
                  <c:v>3</c:v>
                </c:pt>
                <c:pt idx="10">
                  <c:v>6</c:v>
                </c:pt>
                <c:pt idx="11">
                  <c:v>7</c:v>
                </c:pt>
                <c:pt idx="12">
                  <c:v>9</c:v>
                </c:pt>
                <c:pt idx="13">
                  <c:v>14</c:v>
                </c:pt>
              </c:numCache>
            </c:numRef>
          </c:val>
        </c:ser>
        <c:gapWidth val="75"/>
        <c:axId val="73626752"/>
        <c:axId val="73628288"/>
      </c:barChart>
      <c:catAx>
        <c:axId val="73626752"/>
        <c:scaling>
          <c:orientation val="minMax"/>
        </c:scaling>
        <c:axPos val="l"/>
        <c:majorTickMark val="none"/>
        <c:tickLblPos val="nextTo"/>
        <c:txPr>
          <a:bodyPr/>
          <a:lstStyle/>
          <a:p>
            <a:pPr>
              <a:defRPr sz="1200" b="1"/>
            </a:pPr>
            <a:endParaRPr lang="en-US"/>
          </a:p>
        </c:txPr>
        <c:crossAx val="73628288"/>
        <c:crosses val="autoZero"/>
        <c:auto val="1"/>
        <c:lblAlgn val="ctr"/>
        <c:lblOffset val="100"/>
      </c:catAx>
      <c:valAx>
        <c:axId val="73628288"/>
        <c:scaling>
          <c:orientation val="minMax"/>
        </c:scaling>
        <c:delete val="1"/>
        <c:axPos val="b"/>
        <c:numFmt formatCode="General" sourceLinked="1"/>
        <c:majorTickMark val="none"/>
        <c:tickLblPos val="none"/>
        <c:crossAx val="73626752"/>
        <c:crosses val="autoZero"/>
        <c:crossBetween val="between"/>
      </c:valAx>
      <c:spPr>
        <a:solidFill>
          <a:schemeClr val="bg2">
            <a:lumMod val="90000"/>
          </a:schemeClr>
        </a:solidFill>
      </c:spPr>
    </c:plotArea>
    <c:plotVisOnly val="1"/>
  </c:chart>
  <c:spPr>
    <a:solidFill>
      <a:schemeClr val="bg2">
        <a:lumMod val="90000"/>
      </a:schemeClr>
    </a:solidFill>
    <a:ln w="114300">
      <a:solidFill>
        <a:schemeClr val="tx1"/>
      </a:solidFill>
    </a:ln>
  </c:spPr>
  <c:externalData r:id="rId2"/>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FFD17C-0B32-49E7-B058-A4C3997E9447}" type="datetimeFigureOut">
              <a:rPr lang="en-US" smtClean="0"/>
              <a:pPr/>
              <a:t>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4C45F-2636-4F27-9CF5-E1F2230071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FFD17C-0B32-49E7-B058-A4C3997E9447}" type="datetimeFigureOut">
              <a:rPr lang="en-US" smtClean="0"/>
              <a:pPr/>
              <a:t>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4C45F-2636-4F27-9CF5-E1F2230071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FFD17C-0B32-49E7-B058-A4C3997E9447}" type="datetimeFigureOut">
              <a:rPr lang="en-US" smtClean="0"/>
              <a:pPr/>
              <a:t>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4C45F-2636-4F27-9CF5-E1F2230071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FFD17C-0B32-49E7-B058-A4C3997E9447}" type="datetimeFigureOut">
              <a:rPr lang="en-US" smtClean="0"/>
              <a:pPr/>
              <a:t>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4C45F-2636-4F27-9CF5-E1F2230071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FFD17C-0B32-49E7-B058-A4C3997E9447}" type="datetimeFigureOut">
              <a:rPr lang="en-US" smtClean="0"/>
              <a:pPr/>
              <a:t>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4C45F-2636-4F27-9CF5-E1F2230071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FFD17C-0B32-49E7-B058-A4C3997E9447}" type="datetimeFigureOut">
              <a:rPr lang="en-US" smtClean="0"/>
              <a:pPr/>
              <a:t>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04C45F-2636-4F27-9CF5-E1F2230071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FFD17C-0B32-49E7-B058-A4C3997E9447}" type="datetimeFigureOut">
              <a:rPr lang="en-US" smtClean="0"/>
              <a:pPr/>
              <a:t>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04C45F-2636-4F27-9CF5-E1F2230071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FFD17C-0B32-49E7-B058-A4C3997E9447}" type="datetimeFigureOut">
              <a:rPr lang="en-US" smtClean="0"/>
              <a:pPr/>
              <a:t>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04C45F-2636-4F27-9CF5-E1F2230071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FD17C-0B32-49E7-B058-A4C3997E9447}" type="datetimeFigureOut">
              <a:rPr lang="en-US" smtClean="0"/>
              <a:pPr/>
              <a:t>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04C45F-2636-4F27-9CF5-E1F2230071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FFD17C-0B32-49E7-B058-A4C3997E9447}" type="datetimeFigureOut">
              <a:rPr lang="en-US" smtClean="0"/>
              <a:pPr/>
              <a:t>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04C45F-2636-4F27-9CF5-E1F2230071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FFD17C-0B32-49E7-B058-A4C3997E9447}" type="datetimeFigureOut">
              <a:rPr lang="en-US" smtClean="0"/>
              <a:pPr/>
              <a:t>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04C45F-2636-4F27-9CF5-E1F2230071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FD17C-0B32-49E7-B058-A4C3997E9447}" type="datetimeFigureOut">
              <a:rPr lang="en-US" smtClean="0"/>
              <a:pPr/>
              <a:t>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4C45F-2636-4F27-9CF5-E1F2230071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jpeterson@azda.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jpeterson@azda.gov" TargetMode="Externa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Enforcement Issues with Glove and Garment Statements</a:t>
            </a:r>
            <a:endParaRPr lang="en-US" dirty="0"/>
          </a:p>
        </p:txBody>
      </p:sp>
      <p:sp>
        <p:nvSpPr>
          <p:cNvPr id="3" name="Subtitle 2"/>
          <p:cNvSpPr>
            <a:spLocks noGrp="1"/>
          </p:cNvSpPr>
          <p:nvPr>
            <p:ph type="subTitle" idx="1"/>
          </p:nvPr>
        </p:nvSpPr>
        <p:spPr>
          <a:xfrm>
            <a:off x="1371600" y="3886200"/>
            <a:ext cx="6400800" cy="2286000"/>
          </a:xfrm>
        </p:spPr>
        <p:txBody>
          <a:bodyPr>
            <a:normAutofit lnSpcReduction="10000"/>
          </a:bodyPr>
          <a:lstStyle/>
          <a:p>
            <a:r>
              <a:rPr lang="en-US" dirty="0" smtClean="0"/>
              <a:t>Jack Peterson</a:t>
            </a:r>
          </a:p>
          <a:p>
            <a:r>
              <a:rPr lang="en-US" dirty="0" smtClean="0"/>
              <a:t>Arizona Department of Agriculture</a:t>
            </a:r>
          </a:p>
          <a:p>
            <a:r>
              <a:rPr lang="en-US" dirty="0" smtClean="0">
                <a:hlinkClick r:id="rId2"/>
              </a:rPr>
              <a:t>jpeterson@azda.gov</a:t>
            </a:r>
            <a:endParaRPr lang="en-US" dirty="0" smtClean="0"/>
          </a:p>
          <a:p>
            <a:r>
              <a:rPr lang="en-US" dirty="0" smtClean="0"/>
              <a:t>602-542-3575</a:t>
            </a:r>
            <a:endParaRPr lang="en-US" dirty="0"/>
          </a:p>
        </p:txBody>
      </p:sp>
      <p:pic>
        <p:nvPicPr>
          <p:cNvPr id="4" name="Picture 3" descr="ADA 4 COLOR LOGO - 09-30-10.jpg"/>
          <p:cNvPicPr>
            <a:picLocks noChangeAspect="1"/>
          </p:cNvPicPr>
          <p:nvPr/>
        </p:nvPicPr>
        <p:blipFill>
          <a:blip r:embed="rId3" cstate="print"/>
          <a:stretch>
            <a:fillRect/>
          </a:stretch>
        </p:blipFill>
        <p:spPr>
          <a:xfrm>
            <a:off x="0" y="0"/>
            <a:ext cx="1986346" cy="1981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Let’s look at what some labels say</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rot="16200000">
            <a:off x="1548657" y="1250072"/>
            <a:ext cx="6026019" cy="5202273"/>
          </a:xfrm>
          <a:prstGeom prst="rect">
            <a:avLst/>
          </a:prstGeom>
          <a:noFill/>
          <a:ln w="9525">
            <a:noFill/>
            <a:miter lim="800000"/>
            <a:headEnd/>
            <a:tailEnd/>
          </a:ln>
        </p:spPr>
      </p:pic>
      <p:cxnSp>
        <p:nvCxnSpPr>
          <p:cNvPr id="7" name="Straight Connector 6"/>
          <p:cNvCxnSpPr/>
          <p:nvPr/>
        </p:nvCxnSpPr>
        <p:spPr>
          <a:xfrm>
            <a:off x="4191000" y="5715000"/>
            <a:ext cx="685800"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1" name="Picture 3"/>
          <p:cNvPicPr>
            <a:picLocks noGrp="1" noChangeAspect="1" noChangeArrowheads="1"/>
          </p:cNvPicPr>
          <p:nvPr>
            <p:ph idx="1"/>
          </p:nvPr>
        </p:nvPicPr>
        <p:blipFill>
          <a:blip r:embed="rId2" cstate="print"/>
          <a:srcRect/>
          <a:stretch>
            <a:fillRect/>
          </a:stretch>
        </p:blipFill>
        <p:spPr bwMode="auto">
          <a:xfrm>
            <a:off x="1371600" y="284674"/>
            <a:ext cx="6629400" cy="6425281"/>
          </a:xfrm>
          <a:prstGeom prst="rect">
            <a:avLst/>
          </a:prstGeom>
          <a:noFill/>
          <a:ln w="9525">
            <a:noFill/>
            <a:miter lim="800000"/>
            <a:headEnd/>
            <a:tailEnd/>
          </a:ln>
        </p:spPr>
      </p:pic>
      <p:cxnSp>
        <p:nvCxnSpPr>
          <p:cNvPr id="7" name="Straight Connector 6"/>
          <p:cNvCxnSpPr/>
          <p:nvPr/>
        </p:nvCxnSpPr>
        <p:spPr>
          <a:xfrm>
            <a:off x="4038600" y="6096000"/>
            <a:ext cx="685800"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6"/>
          <p:cNvPicPr>
            <a:picLocks noChangeAspect="1" noChangeArrowheads="1"/>
          </p:cNvPicPr>
          <p:nvPr/>
        </p:nvPicPr>
        <p:blipFill>
          <a:blip r:embed="rId2" cstate="print"/>
          <a:srcRect/>
          <a:stretch>
            <a:fillRect/>
          </a:stretch>
        </p:blipFill>
        <p:spPr bwMode="auto">
          <a:xfrm rot="21374206">
            <a:off x="1219200" y="1447800"/>
            <a:ext cx="2605087" cy="4224465"/>
          </a:xfrm>
          <a:prstGeom prst="rect">
            <a:avLst/>
          </a:prstGeom>
          <a:noFill/>
          <a:ln w="9525">
            <a:noFill/>
            <a:miter lim="800000"/>
            <a:headEnd/>
            <a:tailEnd/>
          </a:ln>
        </p:spPr>
      </p:pic>
      <p:pic>
        <p:nvPicPr>
          <p:cNvPr id="5" name="Picture 7"/>
          <p:cNvPicPr>
            <a:picLocks noChangeAspect="1" noChangeArrowheads="1"/>
          </p:cNvPicPr>
          <p:nvPr/>
        </p:nvPicPr>
        <p:blipFill>
          <a:blip r:embed="rId3" cstate="print"/>
          <a:srcRect/>
          <a:stretch>
            <a:fillRect/>
          </a:stretch>
        </p:blipFill>
        <p:spPr bwMode="auto">
          <a:xfrm>
            <a:off x="5105400" y="1447800"/>
            <a:ext cx="3305175" cy="4181475"/>
          </a:xfrm>
          <a:prstGeom prst="rect">
            <a:avLst/>
          </a:prstGeom>
          <a:noFill/>
          <a:ln w="9525">
            <a:noFill/>
            <a:miter lim="800000"/>
            <a:headEnd/>
            <a:tailEnd/>
          </a:ln>
        </p:spPr>
      </p:pic>
      <p:sp>
        <p:nvSpPr>
          <p:cNvPr id="6" name="TextBox 5"/>
          <p:cNvSpPr txBox="1"/>
          <p:nvPr/>
        </p:nvSpPr>
        <p:spPr>
          <a:xfrm>
            <a:off x="1600200" y="304800"/>
            <a:ext cx="5791200" cy="830997"/>
          </a:xfrm>
          <a:prstGeom prst="rect">
            <a:avLst/>
          </a:prstGeom>
          <a:noFill/>
        </p:spPr>
        <p:txBody>
          <a:bodyPr wrap="square" rtlCol="0">
            <a:spAutoFit/>
          </a:bodyPr>
          <a:lstStyle/>
          <a:p>
            <a:pPr algn="ctr"/>
            <a:r>
              <a:rPr lang="en-US" sz="4800" dirty="0" smtClean="0"/>
              <a:t>Lunch Lady </a:t>
            </a:r>
            <a:endParaRPr lang="en-US" sz="4800" dirty="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609600" y="0"/>
            <a:ext cx="10768331" cy="6730207"/>
          </a:xfrm>
          <a:prstGeom prst="rect">
            <a:avLst/>
          </a:prstGeom>
          <a:noFill/>
          <a:ln w="9525">
            <a:noFill/>
            <a:miter lim="800000"/>
            <a:headEnd/>
            <a:tailEnd/>
          </a:ln>
        </p:spPr>
      </p:pic>
      <p:cxnSp>
        <p:nvCxnSpPr>
          <p:cNvPr id="6" name="Straight Arrow Connector 5"/>
          <p:cNvCxnSpPr/>
          <p:nvPr/>
        </p:nvCxnSpPr>
        <p:spPr>
          <a:xfrm flipH="1">
            <a:off x="4114800" y="1828800"/>
            <a:ext cx="1752600" cy="1295400"/>
          </a:xfrm>
          <a:prstGeom prst="straightConnector1">
            <a:avLst/>
          </a:prstGeom>
          <a:ln w="444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486400" y="2590800"/>
            <a:ext cx="1752600" cy="1295400"/>
          </a:xfrm>
          <a:prstGeom prst="straightConnector1">
            <a:avLst/>
          </a:prstGeom>
          <a:ln w="444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What does the label review manual say?</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762000" y="1295400"/>
            <a:ext cx="7396189" cy="5364163"/>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8163" y="685800"/>
            <a:ext cx="8897161" cy="6172200"/>
          </a:xfrm>
          <a:prstGeom prst="rect">
            <a:avLst/>
          </a:prstGeom>
          <a:noFill/>
          <a:ln w="9525">
            <a:noFill/>
            <a:miter lim="800000"/>
            <a:headEnd/>
            <a:tailEnd/>
          </a:ln>
        </p:spPr>
      </p:pic>
      <p:cxnSp>
        <p:nvCxnSpPr>
          <p:cNvPr id="6" name="Straight Arrow Connector 5"/>
          <p:cNvCxnSpPr/>
          <p:nvPr/>
        </p:nvCxnSpPr>
        <p:spPr>
          <a:xfrm flipH="1">
            <a:off x="838200" y="304800"/>
            <a:ext cx="152400" cy="1143000"/>
          </a:xfrm>
          <a:prstGeom prst="straightConnector1">
            <a:avLst/>
          </a:prstGeom>
          <a:ln w="4127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ut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0"/>
            <a:ext cx="12192000" cy="7620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762000"/>
            <a:ext cx="9448800" cy="5905500"/>
          </a:xfrm>
          <a:prstGeom prst="rect">
            <a:avLst/>
          </a:prstGeom>
          <a:noFill/>
          <a:ln w="9525">
            <a:noFill/>
            <a:miter lim="800000"/>
            <a:headEnd/>
            <a:tailEnd/>
          </a:ln>
        </p:spPr>
      </p:pic>
      <p:sp>
        <p:nvSpPr>
          <p:cNvPr id="4" name="Rounded Rectangle 3"/>
          <p:cNvSpPr/>
          <p:nvPr/>
        </p:nvSpPr>
        <p:spPr>
          <a:xfrm>
            <a:off x="0" y="4572000"/>
            <a:ext cx="8991600" cy="1676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cstate="print"/>
          <a:srcRect/>
          <a:stretch>
            <a:fillRect/>
          </a:stretch>
        </p:blipFill>
        <p:spPr bwMode="auto">
          <a:xfrm>
            <a:off x="-1905000" y="-533400"/>
            <a:ext cx="12679680" cy="7924800"/>
          </a:xfrm>
          <a:prstGeom prst="rect">
            <a:avLst/>
          </a:prstGeom>
          <a:noFill/>
          <a:ln w="9525">
            <a:noFill/>
            <a:miter lim="800000"/>
            <a:headEnd/>
            <a:tailEnd/>
          </a:ln>
        </p:spPr>
      </p:pic>
      <p:cxnSp>
        <p:nvCxnSpPr>
          <p:cNvPr id="5" name="Straight Arrow Connector 4"/>
          <p:cNvCxnSpPr/>
          <p:nvPr/>
        </p:nvCxnSpPr>
        <p:spPr>
          <a:xfrm flipH="1">
            <a:off x="1600200" y="5715000"/>
            <a:ext cx="2514600" cy="609600"/>
          </a:xfrm>
          <a:prstGeom prst="straightConnector1">
            <a:avLst/>
          </a:prstGeom>
          <a:ln w="444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057400" y="1371600"/>
            <a:ext cx="2667000" cy="228600"/>
          </a:xfrm>
          <a:prstGeom prst="straightConnector1">
            <a:avLst/>
          </a:prstGeom>
          <a:ln w="444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2514600" y="-1371600"/>
            <a:ext cx="13898880" cy="8686800"/>
          </a:xfrm>
          <a:prstGeom prst="rect">
            <a:avLst/>
          </a:prstGeom>
          <a:noFill/>
          <a:ln w="9525">
            <a:noFill/>
            <a:miter lim="800000"/>
            <a:headEnd/>
            <a:tailEnd/>
          </a:ln>
        </p:spPr>
      </p:pic>
      <p:cxnSp>
        <p:nvCxnSpPr>
          <p:cNvPr id="6" name="Straight Connector 5"/>
          <p:cNvCxnSpPr/>
          <p:nvPr/>
        </p:nvCxnSpPr>
        <p:spPr>
          <a:xfrm>
            <a:off x="4191000" y="3886200"/>
            <a:ext cx="685800"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791200"/>
            <a:ext cx="685800"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914400" y="2514600"/>
            <a:ext cx="1524000" cy="1143000"/>
          </a:xfrm>
          <a:prstGeom prst="straightConnector1">
            <a:avLst/>
          </a:prstGeom>
          <a:ln w="444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peterson.AGRIC\AppData\Local\Microsoft\Windows\Temporary Internet Files\Content.IE5\A21RBQQE\MP900341301[1].jpg"/>
          <p:cNvPicPr>
            <a:picLocks noChangeAspect="1" noChangeArrowheads="1"/>
          </p:cNvPicPr>
          <p:nvPr/>
        </p:nvPicPr>
        <p:blipFill>
          <a:blip r:embed="rId2" cstate="print"/>
          <a:srcRect/>
          <a:stretch>
            <a:fillRect/>
          </a:stretch>
        </p:blipFill>
        <p:spPr bwMode="auto">
          <a:xfrm>
            <a:off x="7772400" y="1752600"/>
            <a:ext cx="1228344" cy="1721978"/>
          </a:xfrm>
          <a:prstGeom prst="rect">
            <a:avLst/>
          </a:prstGeom>
          <a:noFill/>
        </p:spPr>
      </p:pic>
      <p:sp>
        <p:nvSpPr>
          <p:cNvPr id="2" name="Title 1"/>
          <p:cNvSpPr>
            <a:spLocks noGrp="1"/>
          </p:cNvSpPr>
          <p:nvPr>
            <p:ph type="title"/>
          </p:nvPr>
        </p:nvSpPr>
        <p:spPr/>
        <p:txBody>
          <a:bodyPr/>
          <a:lstStyle/>
          <a:p>
            <a:r>
              <a:rPr lang="en-US" dirty="0" smtClean="0"/>
              <a:t>Issues of importance - </a:t>
            </a:r>
            <a:endParaRPr lang="en-US" dirty="0"/>
          </a:p>
        </p:txBody>
      </p:sp>
      <p:sp>
        <p:nvSpPr>
          <p:cNvPr id="3" name="Content Placeholder 2"/>
          <p:cNvSpPr>
            <a:spLocks noGrp="1"/>
          </p:cNvSpPr>
          <p:nvPr>
            <p:ph idx="1"/>
          </p:nvPr>
        </p:nvSpPr>
        <p:spPr/>
        <p:txBody>
          <a:bodyPr/>
          <a:lstStyle/>
          <a:p>
            <a:r>
              <a:rPr lang="en-US" dirty="0" smtClean="0"/>
              <a:t>Told you</a:t>
            </a:r>
          </a:p>
          <a:p>
            <a:r>
              <a:rPr lang="en-US" dirty="0" smtClean="0"/>
              <a:t>3</a:t>
            </a:r>
            <a:r>
              <a:rPr lang="en-US" baseline="30000" dirty="0" smtClean="0"/>
              <a:t>rd</a:t>
            </a:r>
            <a:r>
              <a:rPr lang="en-US" dirty="0" smtClean="0"/>
              <a:t> time violation</a:t>
            </a:r>
          </a:p>
          <a:p>
            <a:r>
              <a:rPr lang="en-US" dirty="0" smtClean="0"/>
              <a:t>Harm to environment or people</a:t>
            </a:r>
            <a:endParaRPr lang="en-US" dirty="0"/>
          </a:p>
        </p:txBody>
      </p:sp>
      <p:pic>
        <p:nvPicPr>
          <p:cNvPr id="1026" name="Picture 2" descr="C:\Users\jpeterson.AGRIC\AppData\Local\Microsoft\Windows\Temporary Internet Files\Content.IE5\VATQGG6P\MC900311994[1].wmf"/>
          <p:cNvPicPr>
            <a:picLocks noChangeAspect="1" noChangeArrowheads="1"/>
          </p:cNvPicPr>
          <p:nvPr/>
        </p:nvPicPr>
        <p:blipFill>
          <a:blip r:embed="rId3" cstate="print"/>
          <a:srcRect/>
          <a:stretch>
            <a:fillRect/>
          </a:stretch>
        </p:blipFill>
        <p:spPr bwMode="auto">
          <a:xfrm>
            <a:off x="6096000" y="1143000"/>
            <a:ext cx="2362199" cy="1066800"/>
          </a:xfrm>
          <a:prstGeom prst="rect">
            <a:avLst/>
          </a:prstGeom>
          <a:noFill/>
        </p:spPr>
      </p:pic>
      <p:pic>
        <p:nvPicPr>
          <p:cNvPr id="1034" name="Picture 10" descr="C:\Users\jpeterson.AGRIC\AppData\Local\Microsoft\Windows\Temporary Internet Files\Content.IE5\FYYFVU8Y\MC900441804[1].png"/>
          <p:cNvPicPr>
            <a:picLocks noChangeAspect="1" noChangeArrowheads="1"/>
          </p:cNvPicPr>
          <p:nvPr/>
        </p:nvPicPr>
        <p:blipFill>
          <a:blip r:embed="rId4" cstate="print"/>
          <a:srcRect/>
          <a:stretch>
            <a:fillRect/>
          </a:stretch>
        </p:blipFill>
        <p:spPr bwMode="auto">
          <a:xfrm rot="5158269">
            <a:off x="2683777" y="3217178"/>
            <a:ext cx="2743200" cy="2743200"/>
          </a:xfrm>
          <a:prstGeom prst="rect">
            <a:avLst/>
          </a:prstGeom>
          <a:noFill/>
        </p:spPr>
      </p:pic>
      <p:pic>
        <p:nvPicPr>
          <p:cNvPr id="1030" name="Picture 6" descr="C:\Users\jpeterson.AGRIC\AppData\Local\Microsoft\Windows\Temporary Internet Files\Content.IE5\M7ADVL7Q\MC900132639[1].wmf"/>
          <p:cNvPicPr>
            <a:picLocks noChangeAspect="1" noChangeArrowheads="1"/>
          </p:cNvPicPr>
          <p:nvPr/>
        </p:nvPicPr>
        <p:blipFill>
          <a:blip r:embed="rId5" cstate="print"/>
          <a:srcRect/>
          <a:stretch>
            <a:fillRect/>
          </a:stretch>
        </p:blipFill>
        <p:spPr bwMode="auto">
          <a:xfrm>
            <a:off x="3581400" y="3276600"/>
            <a:ext cx="2564394" cy="218172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hidden"/>
                                      </p:to>
                                    </p:set>
                                  </p:childTnLst>
                                </p:cTn>
                              </p:par>
                            </p:childTnLst>
                          </p:cTn>
                        </p:par>
                        <p:par>
                          <p:cTn id="13" fill="hold">
                            <p:stCondLst>
                              <p:cond delay="0"/>
                            </p:stCondLst>
                            <p:childTnLst>
                              <p:par>
                                <p:cTn id="14" presetID="2" presetClass="entr" presetSubtype="4"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10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027"/>
                                        </p:tgtEl>
                                        <p:attrNameLst>
                                          <p:attrName>style.visibility</p:attrName>
                                        </p:attrNameLst>
                                      </p:cBhvr>
                                      <p:to>
                                        <p:strVal val="hidden"/>
                                      </p:to>
                                    </p:set>
                                  </p:childTnLst>
                                </p:cTn>
                              </p:par>
                            </p:childTnLst>
                          </p:cTn>
                        </p:par>
                        <p:par>
                          <p:cTn id="25" fill="hold">
                            <p:stCondLst>
                              <p:cond delay="0"/>
                            </p:stCondLst>
                            <p:childTnLst>
                              <p:par>
                                <p:cTn id="26" presetID="2" presetClass="entr" presetSubtype="4" fill="hold"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6" presetClass="entr" presetSubtype="16" fill="hold" nodeType="afterEffect">
                                  <p:stCondLst>
                                    <p:cond delay="0"/>
                                  </p:stCondLst>
                                  <p:childTnLst>
                                    <p:set>
                                      <p:cBhvr>
                                        <p:cTn id="32" dur="1" fill="hold">
                                          <p:stCondLst>
                                            <p:cond delay="0"/>
                                          </p:stCondLst>
                                        </p:cTn>
                                        <p:tgtEl>
                                          <p:spTgt spid="1030"/>
                                        </p:tgtEl>
                                        <p:attrNameLst>
                                          <p:attrName>style.visibility</p:attrName>
                                        </p:attrNameLst>
                                      </p:cBhvr>
                                      <p:to>
                                        <p:strVal val="visible"/>
                                      </p:to>
                                    </p:set>
                                    <p:animEffect transition="in" filter="circle(in)">
                                      <p:cBhvr>
                                        <p:cTn id="33" dur="2000"/>
                                        <p:tgtEl>
                                          <p:spTgt spid="1030"/>
                                        </p:tgtEl>
                                      </p:cBhvr>
                                    </p:animEffect>
                                  </p:childTnLst>
                                </p:cTn>
                              </p:par>
                              <p:par>
                                <p:cTn id="34" presetID="2" presetClass="entr" presetSubtype="8" fill="hold" nodeType="withEffect">
                                  <p:stCondLst>
                                    <p:cond delay="0"/>
                                  </p:stCondLst>
                                  <p:childTnLst>
                                    <p:set>
                                      <p:cBhvr>
                                        <p:cTn id="35" dur="1" fill="hold">
                                          <p:stCondLst>
                                            <p:cond delay="0"/>
                                          </p:stCondLst>
                                        </p:cTn>
                                        <p:tgtEl>
                                          <p:spTgt spid="1034"/>
                                        </p:tgtEl>
                                        <p:attrNameLst>
                                          <p:attrName>style.visibility</p:attrName>
                                        </p:attrNameLst>
                                      </p:cBhvr>
                                      <p:to>
                                        <p:strVal val="visible"/>
                                      </p:to>
                                    </p:set>
                                    <p:anim calcmode="lin" valueType="num">
                                      <p:cBhvr additive="base">
                                        <p:cTn id="36" dur="500" fill="hold"/>
                                        <p:tgtEl>
                                          <p:spTgt spid="1034"/>
                                        </p:tgtEl>
                                        <p:attrNameLst>
                                          <p:attrName>ppt_x</p:attrName>
                                        </p:attrNameLst>
                                      </p:cBhvr>
                                      <p:tavLst>
                                        <p:tav tm="0">
                                          <p:val>
                                            <p:strVal val="0-#ppt_w/2"/>
                                          </p:val>
                                        </p:tav>
                                        <p:tav tm="100000">
                                          <p:val>
                                            <p:strVal val="#ppt_x"/>
                                          </p:val>
                                        </p:tav>
                                      </p:tavLst>
                                    </p:anim>
                                    <p:anim calcmode="lin" valueType="num">
                                      <p:cBhvr additive="base">
                                        <p:cTn id="37" dur="500" fill="hold"/>
                                        <p:tgtEl>
                                          <p:spTgt spid="1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err="1" smtClean="0"/>
              <a:t>Spinosad</a:t>
            </a:r>
            <a:endParaRPr lang="en-US" dirty="0"/>
          </a:p>
        </p:txBody>
      </p:sp>
      <p:sp>
        <p:nvSpPr>
          <p:cNvPr id="3" name="Content Placeholder 2"/>
          <p:cNvSpPr>
            <a:spLocks noGrp="1"/>
          </p:cNvSpPr>
          <p:nvPr>
            <p:ph idx="1"/>
          </p:nvPr>
        </p:nvSpPr>
        <p:spPr>
          <a:xfrm>
            <a:off x="533400" y="914400"/>
            <a:ext cx="8229600" cy="5943600"/>
          </a:xfrm>
        </p:spPr>
        <p:txBody>
          <a:bodyPr>
            <a:normAutofit fontScale="77500" lnSpcReduction="20000"/>
          </a:bodyPr>
          <a:lstStyle/>
          <a:p>
            <a:r>
              <a:rPr lang="en-US" dirty="0" smtClean="0"/>
              <a:t>Personal Protective Equipment (PPE)</a:t>
            </a:r>
          </a:p>
          <a:p>
            <a:r>
              <a:rPr lang="en-US" dirty="0" smtClean="0"/>
              <a:t>Applicators and other handlers </a:t>
            </a:r>
            <a:r>
              <a:rPr lang="en-US" b="1" dirty="0" smtClean="0"/>
              <a:t>must wear</a:t>
            </a:r>
            <a:r>
              <a:rPr lang="en-US" dirty="0" smtClean="0"/>
              <a:t>:</a:t>
            </a:r>
          </a:p>
          <a:p>
            <a:pPr lvl="1"/>
            <a:r>
              <a:rPr lang="en-US" dirty="0" smtClean="0"/>
              <a:t>• Long-sleeved shirt and long pants</a:t>
            </a:r>
          </a:p>
          <a:p>
            <a:pPr lvl="1"/>
            <a:r>
              <a:rPr lang="en-US" dirty="0" smtClean="0"/>
              <a:t>• Shoes plus socks</a:t>
            </a:r>
          </a:p>
          <a:p>
            <a:r>
              <a:rPr lang="en-US" dirty="0" smtClean="0"/>
              <a:t>Mixers/loaders </a:t>
            </a:r>
            <a:r>
              <a:rPr lang="en-US" b="1" dirty="0" smtClean="0"/>
              <a:t>must wear</a:t>
            </a:r>
            <a:r>
              <a:rPr lang="en-US" dirty="0" smtClean="0"/>
              <a:t>:</a:t>
            </a:r>
          </a:p>
          <a:p>
            <a:pPr lvl="1"/>
            <a:r>
              <a:rPr lang="en-US" dirty="0" smtClean="0"/>
              <a:t>• An approved dust/mist filtering respirator (NSHAINIOSH approval number prefix TC-21 C), or NIOSH approved respirator with any N, R, P or HE filter.</a:t>
            </a:r>
          </a:p>
          <a:p>
            <a:pPr lvl="1"/>
            <a:r>
              <a:rPr lang="en-US" dirty="0" smtClean="0"/>
              <a:t>Follow manufacturer's instructions for cleaning/maintaining PPE. If no such instructions for washables, use detergent and hot water. Keep and wash PPE separately from other laundry.</a:t>
            </a:r>
          </a:p>
          <a:p>
            <a:r>
              <a:rPr lang="en-US" dirty="0" smtClean="0"/>
              <a:t>PPE required for </a:t>
            </a:r>
            <a:r>
              <a:rPr lang="en-US" b="1" dirty="0" smtClean="0"/>
              <a:t>early entry </a:t>
            </a:r>
            <a:r>
              <a:rPr lang="en-US" dirty="0" smtClean="0"/>
              <a:t>to treated areas that is permitted under the Worker Protection Standard and that involves contact with anything that has been treated, such as plants, soil, or water, is:</a:t>
            </a:r>
          </a:p>
          <a:p>
            <a:pPr lvl="1"/>
            <a:r>
              <a:rPr lang="en-US" dirty="0" smtClean="0"/>
              <a:t>• Coveralls</a:t>
            </a:r>
          </a:p>
          <a:p>
            <a:pPr lvl="1"/>
            <a:r>
              <a:rPr lang="en-US" dirty="0" smtClean="0"/>
              <a:t>• </a:t>
            </a:r>
            <a:r>
              <a:rPr lang="en-US" b="1" dirty="0" smtClean="0"/>
              <a:t>Waterproof gloves</a:t>
            </a:r>
          </a:p>
          <a:p>
            <a:pPr lvl="1"/>
            <a:r>
              <a:rPr lang="en-US" dirty="0" smtClean="0"/>
              <a:t>• Shoes plus socks</a:t>
            </a:r>
            <a:endParaRPr lang="en-US" dirty="0"/>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Worker Protection Standard</a:t>
            </a:r>
            <a:endParaRPr lang="en-US" sz="4000" dirty="0"/>
          </a:p>
        </p:txBody>
      </p:sp>
      <p:sp>
        <p:nvSpPr>
          <p:cNvPr id="3" name="Content Placeholder 2"/>
          <p:cNvSpPr>
            <a:spLocks noGrp="1"/>
          </p:cNvSpPr>
          <p:nvPr>
            <p:ph idx="1"/>
          </p:nvPr>
        </p:nvSpPr>
        <p:spPr/>
        <p:txBody>
          <a:bodyPr>
            <a:normAutofit fontScale="92500" lnSpcReduction="10000"/>
          </a:bodyPr>
          <a:lstStyle/>
          <a:p>
            <a:r>
              <a:rPr lang="en-US" dirty="0" smtClean="0"/>
              <a:t>(iii) When “chemical-resistant” personal protective equipment is specified by the product labeling, it shall be made of material that allows no measurable movement of the pesticide being used through the material during use.</a:t>
            </a:r>
          </a:p>
          <a:p>
            <a:r>
              <a:rPr lang="en-US" dirty="0" smtClean="0"/>
              <a:t>(iv) When “waterproof” personal protective equipment is specified by the product labeling, it shall be made of material that allows no measurable movement of water or aqueous solutions through the material during use.</a:t>
            </a:r>
          </a:p>
          <a:p>
            <a:endParaRPr lang="en-US" dirty="0"/>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Glyphosate</a:t>
            </a:r>
            <a:endParaRPr lang="en-US" dirty="0"/>
          </a:p>
        </p:txBody>
      </p:sp>
      <p:sp>
        <p:nvSpPr>
          <p:cNvPr id="3" name="Rectangle 2"/>
          <p:cNvSpPr/>
          <p:nvPr/>
        </p:nvSpPr>
        <p:spPr>
          <a:xfrm>
            <a:off x="457200" y="1295400"/>
            <a:ext cx="8229600" cy="2523768"/>
          </a:xfrm>
          <a:prstGeom prst="rect">
            <a:avLst/>
          </a:prstGeom>
        </p:spPr>
        <p:txBody>
          <a:bodyPr wrap="square">
            <a:spAutoFit/>
          </a:bodyPr>
          <a:lstStyle/>
          <a:p>
            <a:r>
              <a:rPr lang="en-US" sz="2000" b="1" dirty="0" smtClean="0"/>
              <a:t>PERSONAL PROTECTIVE EQUIPMENT(PPE):</a:t>
            </a:r>
          </a:p>
          <a:p>
            <a:r>
              <a:rPr lang="en-US" sz="2000" dirty="0" smtClean="0"/>
              <a:t>Some of the materials that are chemical-resistant to this product are listed below. If you want more options, follow the instructions </a:t>
            </a:r>
            <a:r>
              <a:rPr lang="en-US" sz="2000" b="1" dirty="0" smtClean="0"/>
              <a:t>for category A on an EPA chemical-resistance category selection chart.</a:t>
            </a:r>
          </a:p>
          <a:p>
            <a:r>
              <a:rPr lang="en-US" sz="2000" dirty="0" smtClean="0"/>
              <a:t>Applicators and other handlers </a:t>
            </a:r>
            <a:r>
              <a:rPr lang="en-US" sz="2000" b="1" dirty="0" smtClean="0"/>
              <a:t>must wear</a:t>
            </a:r>
            <a:r>
              <a:rPr lang="en-US" sz="2000" dirty="0" smtClean="0"/>
              <a:t>: Long-sleeved shirt, long pants, shoes plus socks, and </a:t>
            </a:r>
            <a:r>
              <a:rPr lang="en-US" sz="2000" b="1" dirty="0" smtClean="0"/>
              <a:t>chemical-resistant</a:t>
            </a:r>
            <a:r>
              <a:rPr lang="en-US" sz="2000" dirty="0" smtClean="0"/>
              <a:t> gloves made of any waterproof material such as natural rubber.</a:t>
            </a:r>
          </a:p>
          <a:p>
            <a:endParaRPr lang="en-US" dirty="0"/>
          </a:p>
        </p:txBody>
      </p:sp>
      <p:sp>
        <p:nvSpPr>
          <p:cNvPr id="4" name="Rectangle 3"/>
          <p:cNvSpPr/>
          <p:nvPr/>
        </p:nvSpPr>
        <p:spPr>
          <a:xfrm>
            <a:off x="457200" y="4038600"/>
            <a:ext cx="8001000" cy="2246769"/>
          </a:xfrm>
          <a:prstGeom prst="rect">
            <a:avLst/>
          </a:prstGeom>
        </p:spPr>
        <p:txBody>
          <a:bodyPr wrap="square">
            <a:spAutoFit/>
          </a:bodyPr>
          <a:lstStyle/>
          <a:p>
            <a:r>
              <a:rPr lang="en-US" sz="2000" dirty="0" smtClean="0"/>
              <a:t>Do not enter or allow worker entry into treated areas during the restricted-entry interval (REI) of 12 hours.</a:t>
            </a:r>
          </a:p>
          <a:p>
            <a:r>
              <a:rPr lang="en-US" sz="2000" b="1" dirty="0" smtClean="0"/>
              <a:t>PPE required </a:t>
            </a:r>
            <a:r>
              <a:rPr lang="en-US" sz="2000" dirty="0" smtClean="0"/>
              <a:t>for early entry to treated areas that is permitted under the Worker Protection Standard and that involves contact with anything that has been treated, such as plants, soil, or water, is: </a:t>
            </a:r>
          </a:p>
          <a:p>
            <a:r>
              <a:rPr lang="en-US" sz="2000" dirty="0" smtClean="0"/>
              <a:t>coveralls, </a:t>
            </a:r>
            <a:r>
              <a:rPr lang="en-US" sz="2000" b="1" dirty="0" smtClean="0"/>
              <a:t>chemical-resistant</a:t>
            </a:r>
            <a:r>
              <a:rPr lang="en-US" sz="2000" dirty="0" smtClean="0"/>
              <a:t> gloves </a:t>
            </a:r>
            <a:r>
              <a:rPr lang="en-US" sz="2000" b="1" dirty="0" smtClean="0"/>
              <a:t>made of any waterproof material </a:t>
            </a:r>
            <a:r>
              <a:rPr lang="en-US" sz="2000" dirty="0" smtClean="0"/>
              <a:t>and shoes plus socks.  </a:t>
            </a:r>
            <a:endParaRPr lang="en-US" sz="2000" b="1" dirty="0"/>
          </a:p>
        </p:txBody>
      </p:sp>
      <p:sp>
        <p:nvSpPr>
          <p:cNvPr id="5" name="TextBox 4"/>
          <p:cNvSpPr txBox="1"/>
          <p:nvPr/>
        </p:nvSpPr>
        <p:spPr>
          <a:xfrm>
            <a:off x="2514600" y="5943600"/>
            <a:ext cx="883190" cy="369332"/>
          </a:xfrm>
          <a:prstGeom prst="rect">
            <a:avLst/>
          </a:prstGeom>
          <a:noFill/>
        </p:spPr>
        <p:txBody>
          <a:bodyPr wrap="none" rtlCol="0">
            <a:spAutoFit/>
          </a:bodyPr>
          <a:lstStyle/>
          <a:p>
            <a:r>
              <a:rPr lang="en-US" b="1" dirty="0" smtClean="0"/>
              <a:t>WHAT?</a:t>
            </a: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8229600" cy="1143000"/>
          </a:xfrm>
        </p:spPr>
        <p:txBody>
          <a:bodyPr/>
          <a:lstStyle/>
          <a:p>
            <a:r>
              <a:rPr lang="en-US" dirty="0" err="1" smtClean="0"/>
              <a:t>Lannate</a:t>
            </a:r>
            <a:endParaRPr lang="en-US" dirty="0"/>
          </a:p>
        </p:txBody>
      </p:sp>
      <p:sp>
        <p:nvSpPr>
          <p:cNvPr id="6" name="Rectangle 5"/>
          <p:cNvSpPr/>
          <p:nvPr/>
        </p:nvSpPr>
        <p:spPr>
          <a:xfrm>
            <a:off x="228600" y="685800"/>
            <a:ext cx="8686800" cy="3970318"/>
          </a:xfrm>
          <a:prstGeom prst="rect">
            <a:avLst/>
          </a:prstGeom>
        </p:spPr>
        <p:txBody>
          <a:bodyPr wrap="square">
            <a:spAutoFit/>
          </a:bodyPr>
          <a:lstStyle/>
          <a:p>
            <a:r>
              <a:rPr lang="en-US" b="1" dirty="0" smtClean="0"/>
              <a:t>PERSONAL PROTECTIVE EQUIPMENT</a:t>
            </a:r>
          </a:p>
          <a:p>
            <a:r>
              <a:rPr lang="en-US" dirty="0" smtClean="0"/>
              <a:t>Applicators and others exposed to the diluted spray solution </a:t>
            </a:r>
            <a:r>
              <a:rPr lang="en-US" b="1" dirty="0" smtClean="0"/>
              <a:t>must wear</a:t>
            </a:r>
            <a:r>
              <a:rPr lang="en-US" dirty="0" smtClean="0"/>
              <a:t>:</a:t>
            </a:r>
          </a:p>
          <a:p>
            <a:r>
              <a:rPr lang="en-US" dirty="0" smtClean="0"/>
              <a:t>	Long-sleeved shirt and long pants.</a:t>
            </a:r>
          </a:p>
          <a:p>
            <a:r>
              <a:rPr lang="en-US" dirty="0" smtClean="0"/>
              <a:t>	Chemical resistant gloves </a:t>
            </a:r>
            <a:r>
              <a:rPr lang="en-US" b="1" dirty="0" smtClean="0"/>
              <a:t>such as </a:t>
            </a:r>
            <a:r>
              <a:rPr lang="en-US" dirty="0" smtClean="0"/>
              <a:t>barrier laminate or butyl rubber.</a:t>
            </a:r>
          </a:p>
          <a:p>
            <a:r>
              <a:rPr lang="en-US" dirty="0" smtClean="0"/>
              <a:t>	Shoes plus socks.</a:t>
            </a:r>
          </a:p>
          <a:p>
            <a:r>
              <a:rPr lang="en-US" dirty="0" smtClean="0"/>
              <a:t>	Protective eyewear.</a:t>
            </a:r>
          </a:p>
          <a:p>
            <a:r>
              <a:rPr lang="en-US" dirty="0" smtClean="0"/>
              <a:t>Mixers, loaders, cleaners, repairers of application equipment, and others exposed to the concentrate </a:t>
            </a:r>
            <a:r>
              <a:rPr lang="en-US" b="1" dirty="0" smtClean="0"/>
              <a:t>must wear</a:t>
            </a:r>
            <a:r>
              <a:rPr lang="en-US" dirty="0" smtClean="0"/>
              <a:t>:</a:t>
            </a:r>
          </a:p>
          <a:p>
            <a:r>
              <a:rPr lang="en-US" dirty="0" smtClean="0"/>
              <a:t>	Long sleeve shirt and long pants.</a:t>
            </a:r>
          </a:p>
          <a:p>
            <a:r>
              <a:rPr lang="en-US" dirty="0" smtClean="0"/>
              <a:t>	Chemical-resistant gloves, </a:t>
            </a:r>
            <a:r>
              <a:rPr lang="en-US" b="1" dirty="0" smtClean="0"/>
              <a:t>such as </a:t>
            </a:r>
            <a:r>
              <a:rPr lang="en-US" dirty="0" smtClean="0"/>
              <a:t>barrier laminate or </a:t>
            </a:r>
            <a:r>
              <a:rPr lang="en-US" dirty="0" err="1" smtClean="0"/>
              <a:t>butylrubber</a:t>
            </a:r>
            <a:r>
              <a:rPr lang="en-US" dirty="0" smtClean="0"/>
              <a:t>.</a:t>
            </a:r>
          </a:p>
          <a:p>
            <a:r>
              <a:rPr lang="en-US" dirty="0" smtClean="0"/>
              <a:t>	Socks and chemical resistant footwear.</a:t>
            </a:r>
          </a:p>
          <a:p>
            <a:r>
              <a:rPr lang="en-US" dirty="0" smtClean="0"/>
              <a:t>	Protective eyewear.</a:t>
            </a:r>
          </a:p>
          <a:p>
            <a:r>
              <a:rPr lang="en-US" dirty="0" smtClean="0"/>
              <a:t>	Respirator as outlined below.</a:t>
            </a:r>
          </a:p>
          <a:p>
            <a:r>
              <a:rPr lang="en-US" dirty="0" smtClean="0"/>
              <a:t>	</a:t>
            </a:r>
            <a:r>
              <a:rPr lang="en-US" b="1" dirty="0" smtClean="0"/>
              <a:t>Chemical resistant </a:t>
            </a:r>
            <a:r>
              <a:rPr lang="en-US" dirty="0" smtClean="0"/>
              <a:t>apron.</a:t>
            </a:r>
            <a:endParaRPr lang="en-US" dirty="0"/>
          </a:p>
        </p:txBody>
      </p:sp>
      <p:sp>
        <p:nvSpPr>
          <p:cNvPr id="7" name="Rectangle 6"/>
          <p:cNvSpPr/>
          <p:nvPr/>
        </p:nvSpPr>
        <p:spPr>
          <a:xfrm>
            <a:off x="228600" y="4648200"/>
            <a:ext cx="8915400" cy="2308324"/>
          </a:xfrm>
          <a:prstGeom prst="rect">
            <a:avLst/>
          </a:prstGeom>
        </p:spPr>
        <p:txBody>
          <a:bodyPr wrap="square">
            <a:spAutoFit/>
          </a:bodyPr>
          <a:lstStyle/>
          <a:p>
            <a:r>
              <a:rPr lang="en-US" dirty="0" smtClean="0"/>
              <a:t>PPE </a:t>
            </a:r>
            <a:r>
              <a:rPr lang="en-US" b="1" dirty="0" smtClean="0"/>
              <a:t>required</a:t>
            </a:r>
            <a:r>
              <a:rPr lang="en-US" dirty="0" smtClean="0"/>
              <a:t> for early entry to treated areas that is permitted under the Worker Protection Standard and that involves contact with anything that has been treated, such as plants, soil, or water, is:</a:t>
            </a:r>
          </a:p>
          <a:p>
            <a:r>
              <a:rPr lang="en-US" dirty="0" smtClean="0"/>
              <a:t>	Coveralls.</a:t>
            </a:r>
          </a:p>
          <a:p>
            <a:r>
              <a:rPr lang="en-US" dirty="0" smtClean="0"/>
              <a:t>	Chemical Resistant Gloves Category A (</a:t>
            </a:r>
            <a:r>
              <a:rPr lang="en-US" b="1" u="sng" dirty="0" smtClean="0"/>
              <a:t>such as</a:t>
            </a:r>
            <a:r>
              <a:rPr lang="en-US" dirty="0" smtClean="0"/>
              <a:t> butyl rubber, natural rubber, 	neoprene rubber or </a:t>
            </a:r>
            <a:r>
              <a:rPr lang="en-US" dirty="0" err="1" smtClean="0"/>
              <a:t>nitrile</a:t>
            </a:r>
            <a:r>
              <a:rPr lang="en-US" dirty="0" smtClean="0"/>
              <a:t> rubber), all ~14 mils.</a:t>
            </a:r>
          </a:p>
          <a:p>
            <a:r>
              <a:rPr lang="en-US" dirty="0" smtClean="0"/>
              <a:t>	Shoes plus socks.</a:t>
            </a:r>
          </a:p>
          <a:p>
            <a:r>
              <a:rPr lang="en-US" dirty="0" smtClean="0"/>
              <a:t>	Protective eyewear.</a:t>
            </a:r>
            <a:endParaRPr lang="en-US" dirty="0"/>
          </a:p>
        </p:txBody>
      </p:sp>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Pronamide</a:t>
            </a:r>
            <a:endParaRPr lang="en-US" dirty="0"/>
          </a:p>
        </p:txBody>
      </p:sp>
      <p:sp>
        <p:nvSpPr>
          <p:cNvPr id="3" name="Rectangle 2"/>
          <p:cNvSpPr/>
          <p:nvPr/>
        </p:nvSpPr>
        <p:spPr>
          <a:xfrm>
            <a:off x="228600" y="1143000"/>
            <a:ext cx="8001000" cy="2554545"/>
          </a:xfrm>
          <a:prstGeom prst="rect">
            <a:avLst/>
          </a:prstGeom>
        </p:spPr>
        <p:txBody>
          <a:bodyPr wrap="square">
            <a:spAutoFit/>
          </a:bodyPr>
          <a:lstStyle/>
          <a:p>
            <a:r>
              <a:rPr lang="en-US" sz="2000" b="1" dirty="0" smtClean="0"/>
              <a:t>Personal Protective Equipment (PPE):</a:t>
            </a:r>
          </a:p>
          <a:p>
            <a:r>
              <a:rPr lang="en-US" sz="2000" dirty="0" smtClean="0"/>
              <a:t>Applicators and other handlers </a:t>
            </a:r>
            <a:r>
              <a:rPr lang="en-US" sz="2000" b="1" dirty="0" smtClean="0"/>
              <a:t>must wear</a:t>
            </a:r>
            <a:r>
              <a:rPr lang="en-US" sz="2000" dirty="0" smtClean="0"/>
              <a:t>:</a:t>
            </a:r>
          </a:p>
          <a:p>
            <a:r>
              <a:rPr lang="en-US" sz="2000" dirty="0" smtClean="0"/>
              <a:t>	• Coveralls over short-sleeved shirt and short pants</a:t>
            </a:r>
          </a:p>
          <a:p>
            <a:r>
              <a:rPr lang="en-US" sz="2000" dirty="0" smtClean="0"/>
              <a:t>	• </a:t>
            </a:r>
            <a:r>
              <a:rPr lang="en-US" sz="2000" b="1" dirty="0" smtClean="0"/>
              <a:t>Waterproof gloves</a:t>
            </a:r>
          </a:p>
          <a:p>
            <a:r>
              <a:rPr lang="en-US" sz="2000" dirty="0" smtClean="0"/>
              <a:t>	• Chemical-resistant footwear plus socks</a:t>
            </a:r>
          </a:p>
          <a:p>
            <a:r>
              <a:rPr lang="en-US" sz="2000" dirty="0" smtClean="0"/>
              <a:t>	• Chemical-resistant headgear for overhead exposure</a:t>
            </a:r>
          </a:p>
          <a:p>
            <a:r>
              <a:rPr lang="en-US" sz="2000" dirty="0" smtClean="0"/>
              <a:t>	• Chemical-resistant apron when cleaning equipment, mixing or </a:t>
            </a:r>
            <a:r>
              <a:rPr lang="en-US" sz="2000" dirty="0" smtClean="0"/>
              <a:t>	loading</a:t>
            </a:r>
            <a:endParaRPr lang="en-US" sz="2000" dirty="0"/>
          </a:p>
        </p:txBody>
      </p:sp>
      <p:sp>
        <p:nvSpPr>
          <p:cNvPr id="4" name="Rectangle 3"/>
          <p:cNvSpPr/>
          <p:nvPr/>
        </p:nvSpPr>
        <p:spPr>
          <a:xfrm>
            <a:off x="228600" y="3886200"/>
            <a:ext cx="8458200" cy="2246769"/>
          </a:xfrm>
          <a:prstGeom prst="rect">
            <a:avLst/>
          </a:prstGeom>
        </p:spPr>
        <p:txBody>
          <a:bodyPr wrap="square">
            <a:spAutoFit/>
          </a:bodyPr>
          <a:lstStyle/>
          <a:p>
            <a:r>
              <a:rPr lang="en-US" sz="2000" b="1" dirty="0" smtClean="0"/>
              <a:t>PPE required </a:t>
            </a:r>
            <a:r>
              <a:rPr lang="en-US" sz="2000" dirty="0" smtClean="0"/>
              <a:t>for early entry to treated areas that is permitted under the Worker Protection Standard and that involves contact with anything that has been treated, such as plants, soil or water, is:</a:t>
            </a:r>
          </a:p>
          <a:p>
            <a:r>
              <a:rPr lang="en-US" sz="2000" dirty="0" smtClean="0"/>
              <a:t>	• Coveralls over short-sleeved shirt and short pants</a:t>
            </a:r>
          </a:p>
          <a:p>
            <a:r>
              <a:rPr lang="en-US" sz="2000" dirty="0" smtClean="0"/>
              <a:t>	• </a:t>
            </a:r>
            <a:r>
              <a:rPr lang="en-US" sz="2000" b="1" dirty="0" smtClean="0"/>
              <a:t>Waterproof gloves</a:t>
            </a:r>
          </a:p>
          <a:p>
            <a:r>
              <a:rPr lang="en-US" sz="2000" dirty="0" smtClean="0"/>
              <a:t>	• Chemical-resistant footwear plus socks</a:t>
            </a:r>
          </a:p>
          <a:p>
            <a:r>
              <a:rPr lang="en-US" sz="2000" dirty="0" smtClean="0"/>
              <a:t>	• Chemical-resistant headgear for overhead exposure</a:t>
            </a:r>
            <a:endParaRPr lang="en-US" sz="2000" dirty="0"/>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Maneb</a:t>
            </a:r>
            <a:endParaRPr lang="en-US" dirty="0"/>
          </a:p>
        </p:txBody>
      </p:sp>
      <p:sp>
        <p:nvSpPr>
          <p:cNvPr id="3" name="Rectangle 2"/>
          <p:cNvSpPr/>
          <p:nvPr/>
        </p:nvSpPr>
        <p:spPr>
          <a:xfrm>
            <a:off x="457200" y="838200"/>
            <a:ext cx="8229600" cy="3416320"/>
          </a:xfrm>
          <a:prstGeom prst="rect">
            <a:avLst/>
          </a:prstGeom>
        </p:spPr>
        <p:txBody>
          <a:bodyPr wrap="square">
            <a:spAutoFit/>
          </a:bodyPr>
          <a:lstStyle/>
          <a:p>
            <a:r>
              <a:rPr lang="en-US" dirty="0" smtClean="0"/>
              <a:t>Applicators and other handlers (other than mixers or loaders) </a:t>
            </a:r>
            <a:r>
              <a:rPr lang="en-US" b="1" dirty="0" smtClean="0"/>
              <a:t>must wear</a:t>
            </a:r>
            <a:r>
              <a:rPr lang="en-US" dirty="0" smtClean="0"/>
              <a:t>:</a:t>
            </a:r>
          </a:p>
          <a:p>
            <a:r>
              <a:rPr lang="en-US" dirty="0" smtClean="0"/>
              <a:t>	- Coveralls over long-sleeved shirt and long pants·</a:t>
            </a:r>
          </a:p>
          <a:p>
            <a:r>
              <a:rPr lang="en-US" dirty="0" smtClean="0"/>
              <a:t>	- Chemical resistant gloves made of any waterproof material, </a:t>
            </a:r>
            <a:r>
              <a:rPr lang="en-US" b="1" dirty="0" smtClean="0"/>
              <a:t>such as </a:t>
            </a:r>
            <a:r>
              <a:rPr lang="en-US" dirty="0" err="1" smtClean="0"/>
              <a:t>nitrile</a:t>
            </a:r>
            <a:r>
              <a:rPr lang="en-US" dirty="0" smtClean="0"/>
              <a:t>, 	latex, or barrier laminate</a:t>
            </a:r>
          </a:p>
          <a:p>
            <a:r>
              <a:rPr lang="en-US" dirty="0" smtClean="0"/>
              <a:t>	- Shoes plus socks</a:t>
            </a:r>
          </a:p>
          <a:p>
            <a:r>
              <a:rPr lang="en-US" dirty="0" smtClean="0"/>
              <a:t>Mixers and Loaders must wear:</a:t>
            </a:r>
          </a:p>
          <a:p>
            <a:r>
              <a:rPr lang="en-US" dirty="0" smtClean="0"/>
              <a:t>	- Coveralls over long-sleeved shirt and long pants</a:t>
            </a:r>
          </a:p>
          <a:p>
            <a:r>
              <a:rPr lang="en-US" dirty="0" smtClean="0"/>
              <a:t>	- </a:t>
            </a:r>
            <a:r>
              <a:rPr lang="en-US" b="1" dirty="0" smtClean="0"/>
              <a:t>Chemical resistant </a:t>
            </a:r>
            <a:r>
              <a:rPr lang="en-US" dirty="0" smtClean="0"/>
              <a:t>gloves made of any waterproof material, </a:t>
            </a:r>
            <a:r>
              <a:rPr lang="en-US" b="1" dirty="0" smtClean="0"/>
              <a:t>such as </a:t>
            </a:r>
            <a:r>
              <a:rPr lang="en-US" dirty="0" err="1" smtClean="0"/>
              <a:t>nitrile</a:t>
            </a:r>
            <a:r>
              <a:rPr lang="en-US" dirty="0" smtClean="0"/>
              <a:t>, 	latex, or barrier laminate</a:t>
            </a:r>
          </a:p>
          <a:p>
            <a:r>
              <a:rPr lang="en-US" dirty="0" smtClean="0"/>
              <a:t>	- Shoes plus socks</a:t>
            </a:r>
          </a:p>
          <a:p>
            <a:r>
              <a:rPr lang="en-US" dirty="0" smtClean="0"/>
              <a:t>	- Protective eyewear</a:t>
            </a:r>
          </a:p>
          <a:p>
            <a:r>
              <a:rPr lang="en-US" dirty="0" smtClean="0"/>
              <a:t>	- </a:t>
            </a:r>
            <a:r>
              <a:rPr lang="en-US" b="1" dirty="0" smtClean="0"/>
              <a:t>Chemical-resistant</a:t>
            </a:r>
            <a:r>
              <a:rPr lang="en-US" dirty="0" smtClean="0"/>
              <a:t> apron when mixing and loading</a:t>
            </a:r>
            <a:endParaRPr lang="en-US" dirty="0"/>
          </a:p>
        </p:txBody>
      </p:sp>
      <p:sp>
        <p:nvSpPr>
          <p:cNvPr id="4" name="Rectangle 3"/>
          <p:cNvSpPr/>
          <p:nvPr/>
        </p:nvSpPr>
        <p:spPr>
          <a:xfrm>
            <a:off x="457200" y="4114800"/>
            <a:ext cx="8001000" cy="2585323"/>
          </a:xfrm>
          <a:prstGeom prst="rect">
            <a:avLst/>
          </a:prstGeom>
        </p:spPr>
        <p:txBody>
          <a:bodyPr wrap="square">
            <a:spAutoFit/>
          </a:bodyPr>
          <a:lstStyle/>
          <a:p>
            <a:r>
              <a:rPr lang="en-US" dirty="0" smtClean="0"/>
              <a:t>Do not enter or allow worker entry into treated areas during the restricted entry interval (REI) of 24 hours.</a:t>
            </a:r>
          </a:p>
          <a:p>
            <a:r>
              <a:rPr lang="en-US" b="1" dirty="0" smtClean="0"/>
              <a:t>PPE required</a:t>
            </a:r>
            <a:r>
              <a:rPr lang="en-US" dirty="0" smtClean="0"/>
              <a:t> for early entry to treated areas that is permitted under the Worker Protection Standard and that involves contact with anything that has been</a:t>
            </a:r>
          </a:p>
          <a:p>
            <a:r>
              <a:rPr lang="en-US" dirty="0" smtClean="0"/>
              <a:t>treated, such as plants, soil, or water, is:</a:t>
            </a:r>
          </a:p>
          <a:p>
            <a:r>
              <a:rPr lang="en-US" dirty="0" smtClean="0"/>
              <a:t>- Coveralls over long-sleeved shirt and long pants</a:t>
            </a:r>
          </a:p>
          <a:p>
            <a:r>
              <a:rPr lang="en-US" dirty="0" smtClean="0"/>
              <a:t>- </a:t>
            </a:r>
            <a:r>
              <a:rPr lang="en-US" b="1" dirty="0" smtClean="0"/>
              <a:t>Chemical resistant </a:t>
            </a:r>
            <a:r>
              <a:rPr lang="en-US" dirty="0" smtClean="0"/>
              <a:t>gloves made of any waterproof material, </a:t>
            </a:r>
            <a:r>
              <a:rPr lang="en-US" b="1" dirty="0" smtClean="0"/>
              <a:t>such as </a:t>
            </a:r>
            <a:r>
              <a:rPr lang="en-US" dirty="0" err="1" smtClean="0"/>
              <a:t>nitrile</a:t>
            </a:r>
            <a:r>
              <a:rPr lang="en-US" dirty="0" smtClean="0"/>
              <a:t>, latex, or barrier laminate</a:t>
            </a:r>
          </a:p>
          <a:p>
            <a:r>
              <a:rPr lang="en-US" dirty="0" smtClean="0"/>
              <a:t>- Shoes plus socks</a:t>
            </a:r>
            <a:endParaRPr lang="en-US" dirty="0"/>
          </a:p>
        </p:txBody>
      </p:sp>
    </p:spTree>
  </p:cSld>
  <p:clrMapOvr>
    <a:masterClrMapping/>
  </p:clrMapOvr>
  <p:transition>
    <p:wipe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chlorpyrifos</a:t>
            </a:r>
            <a:endParaRPr lang="en-US" dirty="0"/>
          </a:p>
        </p:txBody>
      </p:sp>
      <p:sp>
        <p:nvSpPr>
          <p:cNvPr id="3" name="Rectangle 2"/>
          <p:cNvSpPr/>
          <p:nvPr/>
        </p:nvSpPr>
        <p:spPr>
          <a:xfrm>
            <a:off x="0" y="990600"/>
            <a:ext cx="9144000" cy="5693866"/>
          </a:xfrm>
          <a:prstGeom prst="rect">
            <a:avLst/>
          </a:prstGeom>
        </p:spPr>
        <p:txBody>
          <a:bodyPr wrap="square">
            <a:spAutoFit/>
          </a:bodyPr>
          <a:lstStyle/>
          <a:p>
            <a:r>
              <a:rPr lang="en-US" sz="2800" b="1" dirty="0" smtClean="0"/>
              <a:t>Personal Protective Equipment (PPE)</a:t>
            </a:r>
          </a:p>
          <a:p>
            <a:r>
              <a:rPr lang="en-US" sz="2800" dirty="0" smtClean="0"/>
              <a:t>Materials that are chemical-resistant to this product are barrier laminate and </a:t>
            </a:r>
            <a:r>
              <a:rPr lang="en-US" sz="2800" dirty="0" err="1" smtClean="0"/>
              <a:t>viton</a:t>
            </a:r>
            <a:r>
              <a:rPr lang="en-US" sz="2800" dirty="0" smtClean="0"/>
              <a:t>.</a:t>
            </a:r>
          </a:p>
          <a:p>
            <a:r>
              <a:rPr lang="en-US" sz="2800" dirty="0" smtClean="0"/>
              <a:t>Loaders, applicators and all other handlers must wear:</a:t>
            </a:r>
          </a:p>
          <a:p>
            <a:r>
              <a:rPr lang="en-US" sz="2800" dirty="0" smtClean="0"/>
              <a:t>• Coveralls over long-sleeved shirt and long pants</a:t>
            </a:r>
          </a:p>
          <a:p>
            <a:r>
              <a:rPr lang="en-US" sz="2800" dirty="0" smtClean="0"/>
              <a:t>• Chemical-resistant gloves</a:t>
            </a:r>
          </a:p>
          <a:p>
            <a:r>
              <a:rPr lang="en-US" sz="2800" dirty="0" smtClean="0"/>
              <a:t>• Chemical-resistant footwear plus socks</a:t>
            </a:r>
          </a:p>
          <a:p>
            <a:r>
              <a:rPr lang="en-US" sz="2800" dirty="0" smtClean="0"/>
              <a:t>• A NIOSH-approved dust mist filtering respirator </a:t>
            </a:r>
            <a:r>
              <a:rPr lang="en-US" sz="2800" dirty="0" smtClean="0"/>
              <a:t>with…</a:t>
            </a:r>
            <a:endParaRPr lang="en-US" sz="2800" dirty="0" smtClean="0"/>
          </a:p>
          <a:p>
            <a:endParaRPr lang="en-US" sz="2800" dirty="0" smtClean="0"/>
          </a:p>
          <a:p>
            <a:r>
              <a:rPr lang="en-US" sz="2800" dirty="0" smtClean="0"/>
              <a:t>Some materials resistant to this product are barrier laminate or </a:t>
            </a:r>
            <a:r>
              <a:rPr lang="en-US" sz="2800" dirty="0" err="1" smtClean="0"/>
              <a:t>viton</a:t>
            </a:r>
            <a:r>
              <a:rPr lang="en-US" sz="2800" dirty="0" smtClean="0"/>
              <a:t>.  For more information, follow </a:t>
            </a:r>
            <a:r>
              <a:rPr lang="en-US" sz="2800" b="1" dirty="0" smtClean="0"/>
              <a:t>instructions in Supplement Three of PR Notice 93-7</a:t>
            </a:r>
            <a:r>
              <a:rPr lang="en-US" sz="2800" dirty="0" smtClean="0"/>
              <a:t>.  If you want more options, follow the instructions for </a:t>
            </a:r>
            <a:r>
              <a:rPr lang="en-US" sz="2800" b="1" dirty="0" smtClean="0"/>
              <a:t>Category H</a:t>
            </a:r>
            <a:r>
              <a:rPr lang="en-US" sz="2800" dirty="0" smtClean="0"/>
              <a:t> on an EPA…</a:t>
            </a:r>
            <a:endParaRPr 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err="1" smtClean="0"/>
              <a:t>Paraquat</a:t>
            </a:r>
            <a:endParaRPr lang="en-US" dirty="0"/>
          </a:p>
        </p:txBody>
      </p:sp>
      <p:sp>
        <p:nvSpPr>
          <p:cNvPr id="5" name="Rectangle 4"/>
          <p:cNvSpPr/>
          <p:nvPr/>
        </p:nvSpPr>
        <p:spPr>
          <a:xfrm>
            <a:off x="0" y="990600"/>
            <a:ext cx="9144000" cy="5632311"/>
          </a:xfrm>
          <a:prstGeom prst="rect">
            <a:avLst/>
          </a:prstGeom>
        </p:spPr>
        <p:txBody>
          <a:bodyPr wrap="square">
            <a:spAutoFit/>
          </a:bodyPr>
          <a:lstStyle/>
          <a:p>
            <a:r>
              <a:rPr lang="en-US" sz="2000" dirty="0" smtClean="0"/>
              <a:t>Applicators and other handlers (other than mixers and loaders) </a:t>
            </a:r>
            <a:r>
              <a:rPr lang="en-US" sz="2000" b="1" dirty="0" smtClean="0"/>
              <a:t>must wear</a:t>
            </a:r>
            <a:r>
              <a:rPr lang="en-US" sz="2000" dirty="0" smtClean="0"/>
              <a:t>:</a:t>
            </a:r>
          </a:p>
          <a:p>
            <a:r>
              <a:rPr lang="en-US" sz="2000" dirty="0" smtClean="0"/>
              <a:t>• Long-sleeved shirt and long pants</a:t>
            </a:r>
          </a:p>
          <a:p>
            <a:r>
              <a:rPr lang="en-US" sz="2000" dirty="0" smtClean="0"/>
              <a:t>• </a:t>
            </a:r>
            <a:r>
              <a:rPr lang="en-US" sz="2000" b="1" dirty="0" smtClean="0"/>
              <a:t>Chemical Resistant Gloves </a:t>
            </a:r>
            <a:r>
              <a:rPr lang="en-US" sz="2000" dirty="0" smtClean="0"/>
              <a:t>- Category A (</a:t>
            </a:r>
            <a:r>
              <a:rPr lang="en-US" sz="2000" b="1" dirty="0" smtClean="0"/>
              <a:t>e.g.</a:t>
            </a:r>
            <a:r>
              <a:rPr lang="en-US" sz="2000" dirty="0" smtClean="0"/>
              <a:t>, barrier laminate, butyl rubber, </a:t>
            </a:r>
            <a:r>
              <a:rPr lang="en-US" sz="2000" dirty="0" err="1" smtClean="0"/>
              <a:t>nitrile</a:t>
            </a:r>
            <a:r>
              <a:rPr lang="en-US" sz="2000" dirty="0" smtClean="0"/>
              <a:t> rubber, </a:t>
            </a:r>
            <a:r>
              <a:rPr lang="en-US" sz="2000" dirty="0" smtClean="0"/>
              <a:t>neoprene rubber</a:t>
            </a:r>
            <a:r>
              <a:rPr lang="en-US" sz="2000" dirty="0" smtClean="0"/>
              <a:t>, natural rubber, polyethylene, polyvinyl chloride (PVC) or </a:t>
            </a:r>
            <a:r>
              <a:rPr lang="en-US" sz="2000" dirty="0" err="1" smtClean="0"/>
              <a:t>viton</a:t>
            </a:r>
            <a:r>
              <a:rPr lang="en-US" sz="2000" dirty="0" smtClean="0"/>
              <a:t>)</a:t>
            </a:r>
          </a:p>
          <a:p>
            <a:r>
              <a:rPr lang="en-US" sz="2000" dirty="0" smtClean="0"/>
              <a:t>• Shoes plus socks</a:t>
            </a:r>
          </a:p>
          <a:p>
            <a:r>
              <a:rPr lang="en-US" sz="2000" dirty="0" smtClean="0"/>
              <a:t>• Protective eyewear</a:t>
            </a:r>
          </a:p>
          <a:p>
            <a:r>
              <a:rPr lang="en-US" sz="2000" dirty="0" smtClean="0"/>
              <a:t>• A dust mist NIOSH-approved respirator with any N, R, P, or HE </a:t>
            </a:r>
            <a:r>
              <a:rPr lang="en-US" sz="2000" dirty="0" smtClean="0"/>
              <a:t>filter</a:t>
            </a:r>
          </a:p>
          <a:p>
            <a:endParaRPr lang="en-US" sz="2000" dirty="0" smtClean="0"/>
          </a:p>
          <a:p>
            <a:r>
              <a:rPr lang="en-US" sz="2000" b="1" dirty="0" smtClean="0"/>
              <a:t>Mixers and loaders must wear:</a:t>
            </a:r>
          </a:p>
          <a:p>
            <a:r>
              <a:rPr lang="en-US" sz="2000" dirty="0" smtClean="0"/>
              <a:t>• Long-sleeved shirt and long pants</a:t>
            </a:r>
          </a:p>
          <a:p>
            <a:r>
              <a:rPr lang="en-US" sz="2000" dirty="0" smtClean="0"/>
              <a:t>• Chemical Resistant Gloves - Category A (</a:t>
            </a:r>
            <a:r>
              <a:rPr lang="en-US" sz="2000" b="1" dirty="0" smtClean="0"/>
              <a:t>e.g</a:t>
            </a:r>
            <a:r>
              <a:rPr lang="en-US" sz="2000" dirty="0" smtClean="0"/>
              <a:t>., barrier laminate, butyl rubber, </a:t>
            </a:r>
            <a:r>
              <a:rPr lang="en-US" sz="2000" dirty="0" err="1" smtClean="0"/>
              <a:t>nitrile</a:t>
            </a:r>
            <a:r>
              <a:rPr lang="en-US" sz="2000" dirty="0" smtClean="0"/>
              <a:t> rubber, </a:t>
            </a:r>
            <a:r>
              <a:rPr lang="en-US" sz="2000" dirty="0" smtClean="0"/>
              <a:t>neoprene rubber</a:t>
            </a:r>
            <a:r>
              <a:rPr lang="en-US" sz="2000" dirty="0" smtClean="0"/>
              <a:t>, natural rubber, polyethylene, polyvinyl chloride (PVC) or </a:t>
            </a:r>
            <a:r>
              <a:rPr lang="en-US" sz="2000" dirty="0" err="1" smtClean="0"/>
              <a:t>viton</a:t>
            </a:r>
            <a:r>
              <a:rPr lang="en-US" sz="2000" dirty="0" smtClean="0"/>
              <a:t>)</a:t>
            </a:r>
          </a:p>
          <a:p>
            <a:r>
              <a:rPr lang="en-US" sz="2000" dirty="0" smtClean="0"/>
              <a:t>• Shoes plus socks</a:t>
            </a:r>
          </a:p>
          <a:p>
            <a:r>
              <a:rPr lang="en-US" sz="2000" dirty="0" smtClean="0"/>
              <a:t>• Dust mist NIOSH-approved respirator with ANY N, R, P, or HE filter.</a:t>
            </a:r>
          </a:p>
          <a:p>
            <a:r>
              <a:rPr lang="en-US" sz="2000" dirty="0" smtClean="0"/>
              <a:t>• Chemical resistant apron</a:t>
            </a:r>
          </a:p>
          <a:p>
            <a:r>
              <a:rPr lang="en-US" sz="2000" dirty="0" smtClean="0"/>
              <a:t>• Face Shield</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PPE </a:t>
            </a:r>
            <a:r>
              <a:rPr lang="en-US" dirty="0" smtClean="0"/>
              <a:t>Conclusion Thoughts</a:t>
            </a:r>
            <a:endParaRPr lang="en-US" dirty="0"/>
          </a:p>
        </p:txBody>
      </p:sp>
      <p:sp>
        <p:nvSpPr>
          <p:cNvPr id="4" name="Content Placeholder 3"/>
          <p:cNvSpPr>
            <a:spLocks noGrp="1"/>
          </p:cNvSpPr>
          <p:nvPr>
            <p:ph idx="1"/>
          </p:nvPr>
        </p:nvSpPr>
        <p:spPr/>
        <p:txBody>
          <a:bodyPr/>
          <a:lstStyle/>
          <a:p>
            <a:r>
              <a:rPr lang="en-US" dirty="0" smtClean="0"/>
              <a:t>Need to be </a:t>
            </a:r>
            <a:r>
              <a:rPr lang="en-US" dirty="0" smtClean="0"/>
              <a:t>required</a:t>
            </a:r>
            <a:endParaRPr lang="en-US" dirty="0" smtClean="0"/>
          </a:p>
          <a:p>
            <a:r>
              <a:rPr lang="en-US" dirty="0" smtClean="0"/>
              <a:t>Need to be self explanatory</a:t>
            </a:r>
          </a:p>
          <a:p>
            <a:pPr lvl="1"/>
            <a:r>
              <a:rPr lang="en-US" dirty="0" smtClean="0"/>
              <a:t>Categorizing</a:t>
            </a:r>
          </a:p>
          <a:p>
            <a:r>
              <a:rPr lang="en-US" dirty="0" smtClean="0"/>
              <a:t>Need to be consistent within the appropriate toxicity </a:t>
            </a:r>
          </a:p>
          <a:p>
            <a:pPr lvl="1"/>
            <a:r>
              <a:rPr lang="en-US" dirty="0" smtClean="0"/>
              <a:t>Label consistency </a:t>
            </a:r>
          </a:p>
          <a:p>
            <a:r>
              <a:rPr lang="en-US" dirty="0" smtClean="0"/>
              <a:t>Need to ensure protection against AI</a:t>
            </a:r>
            <a:endParaRPr lang="en-US" dirty="0"/>
          </a:p>
        </p:txBody>
      </p:sp>
      <p:sp>
        <p:nvSpPr>
          <p:cNvPr id="5" name="TextBox 4"/>
          <p:cNvSpPr txBox="1"/>
          <p:nvPr/>
        </p:nvSpPr>
        <p:spPr>
          <a:xfrm>
            <a:off x="4343400" y="1600200"/>
            <a:ext cx="3505200" cy="584775"/>
          </a:xfrm>
          <a:prstGeom prst="rect">
            <a:avLst/>
          </a:prstGeom>
          <a:noFill/>
        </p:spPr>
        <p:txBody>
          <a:bodyPr wrap="square" rtlCol="0">
            <a:spAutoFit/>
          </a:bodyPr>
          <a:lstStyle/>
          <a:p>
            <a:r>
              <a:rPr lang="en-US" sz="3200" dirty="0" smtClean="0"/>
              <a:t>= enforceable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52400"/>
            <a:ext cx="7772400" cy="1470025"/>
          </a:xfrm>
        </p:spPr>
        <p:txBody>
          <a:bodyPr/>
          <a:lstStyle/>
          <a:p>
            <a:r>
              <a:rPr lang="en-US" dirty="0" smtClean="0"/>
              <a:t>Enforcement Issues with Glove and Garment Statements</a:t>
            </a:r>
            <a:endParaRPr lang="en-US" dirty="0"/>
          </a:p>
        </p:txBody>
      </p:sp>
      <p:sp>
        <p:nvSpPr>
          <p:cNvPr id="3" name="Subtitle 2"/>
          <p:cNvSpPr>
            <a:spLocks noGrp="1"/>
          </p:cNvSpPr>
          <p:nvPr>
            <p:ph type="subTitle" idx="1"/>
          </p:nvPr>
        </p:nvSpPr>
        <p:spPr>
          <a:xfrm>
            <a:off x="1371600" y="4191000"/>
            <a:ext cx="6400800" cy="2286000"/>
          </a:xfrm>
        </p:spPr>
        <p:txBody>
          <a:bodyPr>
            <a:normAutofit lnSpcReduction="10000"/>
          </a:bodyPr>
          <a:lstStyle/>
          <a:p>
            <a:r>
              <a:rPr lang="en-US" dirty="0" smtClean="0"/>
              <a:t>Jack Peterson</a:t>
            </a:r>
          </a:p>
          <a:p>
            <a:r>
              <a:rPr lang="en-US" dirty="0" smtClean="0"/>
              <a:t>Arizona Department of Agriculture</a:t>
            </a:r>
          </a:p>
          <a:p>
            <a:r>
              <a:rPr lang="en-US" dirty="0" smtClean="0">
                <a:hlinkClick r:id="rId2"/>
              </a:rPr>
              <a:t>jpeterson@azda.gov</a:t>
            </a:r>
            <a:endParaRPr lang="en-US" dirty="0" smtClean="0"/>
          </a:p>
          <a:p>
            <a:r>
              <a:rPr lang="en-US" dirty="0" smtClean="0"/>
              <a:t>602-542-3575</a:t>
            </a:r>
            <a:endParaRPr lang="en-US" dirty="0"/>
          </a:p>
        </p:txBody>
      </p:sp>
      <p:pic>
        <p:nvPicPr>
          <p:cNvPr id="4" name="Picture 3" descr="ADA 4 COLOR LOGO - 09-30-10.jpg"/>
          <p:cNvPicPr>
            <a:picLocks noChangeAspect="1"/>
          </p:cNvPicPr>
          <p:nvPr/>
        </p:nvPicPr>
        <p:blipFill>
          <a:blip r:embed="rId3" cstate="print"/>
          <a:stretch>
            <a:fillRect/>
          </a:stretch>
        </p:blipFill>
        <p:spPr>
          <a:xfrm>
            <a:off x="0" y="0"/>
            <a:ext cx="1986346" cy="1981200"/>
          </a:xfrm>
          <a:prstGeom prst="rect">
            <a:avLst/>
          </a:prstGeom>
        </p:spPr>
      </p:pic>
      <p:pic>
        <p:nvPicPr>
          <p:cNvPr id="13314" name="Picture 2" descr="C:\Users\jpeterson.AGRIC\AppData\Local\Microsoft\Windows\Temporary Internet Files\Content.IE5\M7ADVL7Q\MP900315598[1].jpg"/>
          <p:cNvPicPr>
            <a:picLocks noChangeAspect="1" noChangeArrowheads="1"/>
          </p:cNvPicPr>
          <p:nvPr/>
        </p:nvPicPr>
        <p:blipFill>
          <a:blip r:embed="rId4" cstate="print"/>
          <a:srcRect/>
          <a:stretch>
            <a:fillRect/>
          </a:stretch>
        </p:blipFill>
        <p:spPr bwMode="auto">
          <a:xfrm>
            <a:off x="2057400" y="1600200"/>
            <a:ext cx="3265918" cy="2329688"/>
          </a:xfrm>
          <a:prstGeom prst="rect">
            <a:avLst/>
          </a:prstGeom>
          <a:noFill/>
        </p:spPr>
      </p:pic>
      <p:sp>
        <p:nvSpPr>
          <p:cNvPr id="6" name="TextBox 5"/>
          <p:cNvSpPr txBox="1"/>
          <p:nvPr/>
        </p:nvSpPr>
        <p:spPr>
          <a:xfrm>
            <a:off x="5486400" y="2362200"/>
            <a:ext cx="2438400" cy="646331"/>
          </a:xfrm>
          <a:prstGeom prst="rect">
            <a:avLst/>
          </a:prstGeom>
          <a:noFill/>
        </p:spPr>
        <p:txBody>
          <a:bodyPr wrap="square" rtlCol="0">
            <a:spAutoFit/>
          </a:bodyPr>
          <a:lstStyle/>
          <a:p>
            <a:r>
              <a:rPr lang="en-US" sz="3600" dirty="0" smtClean="0"/>
              <a:t>/Comments</a:t>
            </a:r>
            <a:endParaRPr lang="en-US" sz="3600" dirty="0"/>
          </a:p>
        </p:txBody>
      </p:sp>
    </p:spTree>
  </p:cSld>
  <p:clrMapOvr>
    <a:masterClrMapping/>
  </p:clrMapOvr>
  <p:transition>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914400"/>
            <a:ext cx="8229600" cy="4876800"/>
          </a:xfrm>
        </p:spPr>
        <p:txBody>
          <a:bodyPr/>
          <a:lstStyle/>
          <a:p>
            <a:pPr algn="ctr"/>
            <a:endParaRPr lang="en-US" dirty="0" smtClean="0"/>
          </a:p>
          <a:p>
            <a:pPr algn="ctr"/>
            <a:endParaRPr lang="en-US" dirty="0" smtClean="0"/>
          </a:p>
          <a:p>
            <a:pPr algn="ctr"/>
            <a:endParaRPr lang="en-US" dirty="0" smtClean="0"/>
          </a:p>
          <a:p>
            <a:pPr algn="ctr">
              <a:buNone/>
            </a:pPr>
            <a:r>
              <a:rPr lang="en-US" b="1" dirty="0" smtClean="0">
                <a:solidFill>
                  <a:srgbClr val="002060"/>
                </a:solidFill>
                <a:latin typeface="Arial" pitchFamily="34" charset="0"/>
                <a:cs typeface="Arial" pitchFamily="34" charset="0"/>
              </a:rPr>
              <a:t>3 years of statistics were used  </a:t>
            </a:r>
          </a:p>
          <a:p>
            <a:pPr algn="ctr">
              <a:buNone/>
            </a:pPr>
            <a:r>
              <a:rPr lang="en-US" sz="2400" b="1" i="1" dirty="0" smtClean="0">
                <a:solidFill>
                  <a:srgbClr val="002060"/>
                </a:solidFill>
                <a:latin typeface="Arial" pitchFamily="34" charset="0"/>
                <a:cs typeface="Arial" pitchFamily="34" charset="0"/>
              </a:rPr>
              <a:t>January 1, 2010 through December 31, 2012</a:t>
            </a:r>
          </a:p>
          <a:p>
            <a:pPr algn="ctr"/>
            <a:endParaRPr lang="en-US" dirty="0" smtClean="0"/>
          </a:p>
          <a:p>
            <a:pPr algn="ctr">
              <a:buNone/>
            </a:pPr>
            <a:r>
              <a:rPr lang="en-US" sz="4800" dirty="0" smtClean="0">
                <a:solidFill>
                  <a:srgbClr val="C00000"/>
                </a:solidFill>
                <a:sym typeface="Wingdings"/>
              </a:rPr>
              <a:t></a:t>
            </a:r>
            <a:endParaRPr lang="en-US" sz="4800" dirty="0">
              <a:solidFill>
                <a:srgbClr val="C00000"/>
              </a:solidFill>
            </a:endParaRPr>
          </a:p>
        </p:txBody>
      </p:sp>
      <p:sp>
        <p:nvSpPr>
          <p:cNvPr id="4" name="Title 1"/>
          <p:cNvSpPr txBox="1">
            <a:spLocks/>
          </p:cNvSpPr>
          <p:nvPr/>
        </p:nvSpPr>
        <p:spPr>
          <a:xfrm>
            <a:off x="457200" y="3810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So is PPE really an issue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914400"/>
            <a:ext cx="8229600" cy="4876800"/>
          </a:xfrm>
        </p:spPr>
        <p:txBody>
          <a:bodyPr>
            <a:normAutofit/>
          </a:bodyPr>
          <a:lstStyle/>
          <a:p>
            <a:pPr algn="ctr"/>
            <a:endParaRPr lang="en-US" dirty="0" smtClean="0"/>
          </a:p>
          <a:p>
            <a:pPr algn="ctr"/>
            <a:endParaRPr lang="en-US" dirty="0" smtClean="0"/>
          </a:p>
          <a:p>
            <a:pPr algn="ctr">
              <a:buNone/>
            </a:pPr>
            <a:r>
              <a:rPr lang="en-US" b="1" dirty="0" smtClean="0">
                <a:solidFill>
                  <a:srgbClr val="002060"/>
                </a:solidFill>
                <a:latin typeface="Arial" pitchFamily="34" charset="0"/>
                <a:cs typeface="Arial" pitchFamily="34" charset="0"/>
              </a:rPr>
              <a:t>60 Worker Protection &amp; Safety </a:t>
            </a:r>
            <a:r>
              <a:rPr lang="en-US" sz="2400" b="1" dirty="0" smtClean="0">
                <a:solidFill>
                  <a:srgbClr val="002060"/>
                </a:solidFill>
                <a:latin typeface="Arial" pitchFamily="34" charset="0"/>
                <a:cs typeface="Arial" pitchFamily="34" charset="0"/>
              </a:rPr>
              <a:t>[WPS]</a:t>
            </a:r>
            <a:r>
              <a:rPr lang="en-US" b="1" dirty="0" smtClean="0">
                <a:solidFill>
                  <a:srgbClr val="002060"/>
                </a:solidFill>
                <a:latin typeface="Arial" pitchFamily="34" charset="0"/>
                <a:cs typeface="Arial" pitchFamily="34" charset="0"/>
              </a:rPr>
              <a:t> Cases were opened. </a:t>
            </a:r>
          </a:p>
          <a:p>
            <a:pPr algn="ctr">
              <a:buNone/>
            </a:pPr>
            <a:r>
              <a:rPr lang="en-US" b="1" dirty="0" smtClean="0">
                <a:solidFill>
                  <a:srgbClr val="002060"/>
                </a:solidFill>
                <a:latin typeface="Arial" pitchFamily="34" charset="0"/>
                <a:cs typeface="Arial" pitchFamily="34" charset="0"/>
              </a:rPr>
              <a:t>14 PPE violations were included in these.</a:t>
            </a:r>
          </a:p>
          <a:p>
            <a:pPr algn="ctr"/>
            <a:endParaRPr lang="en-US" dirty="0" smtClean="0"/>
          </a:p>
          <a:p>
            <a:pPr algn="ctr">
              <a:buNone/>
            </a:pPr>
            <a:r>
              <a:rPr lang="en-US" sz="4800" dirty="0" smtClean="0">
                <a:solidFill>
                  <a:srgbClr val="C00000"/>
                </a:solidFill>
                <a:sym typeface="Wingdings"/>
              </a:rPr>
              <a:t></a:t>
            </a:r>
            <a:endParaRPr lang="en-US" sz="4800" dirty="0">
              <a:solidFill>
                <a:srgbClr val="C00000"/>
              </a:solidFill>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387273" y="441064"/>
          <a:ext cx="8423239" cy="586291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914400"/>
            <a:ext cx="8229600" cy="4876800"/>
          </a:xfrm>
        </p:spPr>
        <p:txBody>
          <a:bodyPr>
            <a:normAutofit/>
          </a:bodyPr>
          <a:lstStyle/>
          <a:p>
            <a:pPr algn="ctr"/>
            <a:endParaRPr lang="en-US" dirty="0" smtClean="0"/>
          </a:p>
          <a:p>
            <a:pPr algn="ctr"/>
            <a:endParaRPr lang="en-US" dirty="0" smtClean="0"/>
          </a:p>
          <a:p>
            <a:pPr algn="ctr"/>
            <a:endParaRPr lang="en-US" dirty="0" smtClean="0"/>
          </a:p>
          <a:p>
            <a:pPr algn="ctr">
              <a:buNone/>
            </a:pPr>
            <a:r>
              <a:rPr lang="en-US" b="1" dirty="0" smtClean="0">
                <a:solidFill>
                  <a:srgbClr val="002060"/>
                </a:solidFill>
                <a:latin typeface="Arial" pitchFamily="34" charset="0"/>
                <a:cs typeface="Arial" pitchFamily="34" charset="0"/>
              </a:rPr>
              <a:t>There were 11 penalties associated with Cases that included a PPE violation. </a:t>
            </a:r>
          </a:p>
          <a:p>
            <a:pPr algn="ctr"/>
            <a:endParaRPr lang="en-US" dirty="0" smtClean="0"/>
          </a:p>
          <a:p>
            <a:pPr algn="ctr">
              <a:buNone/>
            </a:pPr>
            <a:r>
              <a:rPr lang="en-US" sz="4800" dirty="0" smtClean="0">
                <a:solidFill>
                  <a:srgbClr val="C00000"/>
                </a:solidFill>
                <a:sym typeface="Wingdings"/>
              </a:rPr>
              <a:t></a:t>
            </a:r>
            <a:endParaRPr lang="en-US" sz="4800" dirty="0">
              <a:solidFill>
                <a:srgbClr val="C00000"/>
              </a:solidFill>
            </a:endParaRPr>
          </a:p>
        </p:txBody>
      </p:sp>
    </p:spTree>
  </p:cSld>
  <p:clrMapOvr>
    <a:masterClrMapping/>
  </p:clrMapOvr>
  <p:transition>
    <p:cut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914400"/>
            <a:ext cx="8229600" cy="4876800"/>
          </a:xfrm>
        </p:spPr>
        <p:txBody>
          <a:bodyPr>
            <a:normAutofit fontScale="92500" lnSpcReduction="20000"/>
          </a:bodyPr>
          <a:lstStyle/>
          <a:p>
            <a:pPr algn="ctr"/>
            <a:endParaRPr lang="en-US" dirty="0" smtClean="0"/>
          </a:p>
          <a:p>
            <a:pPr algn="ctr"/>
            <a:endParaRPr lang="en-US" dirty="0" smtClean="0"/>
          </a:p>
          <a:p>
            <a:pPr algn="ctr"/>
            <a:endParaRPr lang="en-US" dirty="0" smtClean="0"/>
          </a:p>
          <a:p>
            <a:pPr algn="ctr">
              <a:buNone/>
            </a:pPr>
            <a:r>
              <a:rPr lang="en-US" b="1" dirty="0" smtClean="0">
                <a:solidFill>
                  <a:srgbClr val="002060"/>
                </a:solidFill>
                <a:latin typeface="Arial" pitchFamily="34" charset="0"/>
                <a:cs typeface="Arial" pitchFamily="34" charset="0"/>
              </a:rPr>
              <a:t>The maximum penalty was </a:t>
            </a:r>
            <a:r>
              <a:rPr lang="en-US" b="1" dirty="0" smtClean="0">
                <a:solidFill>
                  <a:srgbClr val="FF0000"/>
                </a:solidFill>
                <a:latin typeface="Arial" pitchFamily="34" charset="0"/>
                <a:cs typeface="Arial" pitchFamily="34" charset="0"/>
              </a:rPr>
              <a:t>$1,360</a:t>
            </a:r>
          </a:p>
          <a:p>
            <a:pPr algn="ctr">
              <a:buNone/>
            </a:pPr>
            <a:endParaRPr lang="en-US" b="1" dirty="0" smtClean="0">
              <a:solidFill>
                <a:srgbClr val="FFFF00"/>
              </a:solidFill>
              <a:latin typeface="Arial" pitchFamily="34" charset="0"/>
              <a:cs typeface="Arial" pitchFamily="34" charset="0"/>
            </a:endParaRPr>
          </a:p>
          <a:p>
            <a:pPr algn="ctr">
              <a:buNone/>
            </a:pPr>
            <a:r>
              <a:rPr lang="en-US" b="1" dirty="0" smtClean="0">
                <a:solidFill>
                  <a:srgbClr val="002060"/>
                </a:solidFill>
                <a:latin typeface="Arial" pitchFamily="34" charset="0"/>
                <a:cs typeface="Arial" pitchFamily="34" charset="0"/>
              </a:rPr>
              <a:t>The minimum penalty was </a:t>
            </a:r>
            <a:r>
              <a:rPr lang="en-US" b="1" dirty="0" smtClean="0">
                <a:solidFill>
                  <a:srgbClr val="FF0000"/>
                </a:solidFill>
                <a:latin typeface="Arial" pitchFamily="34" charset="0"/>
                <a:cs typeface="Arial" pitchFamily="34" charset="0"/>
              </a:rPr>
              <a:t>$287</a:t>
            </a:r>
          </a:p>
          <a:p>
            <a:pPr algn="ctr">
              <a:buNone/>
            </a:pPr>
            <a:endParaRPr lang="en-US" b="1" dirty="0" smtClean="0">
              <a:solidFill>
                <a:srgbClr val="FFFF00"/>
              </a:solidFill>
              <a:latin typeface="Arial" pitchFamily="34" charset="0"/>
              <a:cs typeface="Arial" pitchFamily="34" charset="0"/>
            </a:endParaRPr>
          </a:p>
          <a:p>
            <a:pPr algn="ctr">
              <a:buNone/>
            </a:pPr>
            <a:r>
              <a:rPr lang="en-US" b="1" dirty="0" smtClean="0">
                <a:solidFill>
                  <a:srgbClr val="002060"/>
                </a:solidFill>
                <a:latin typeface="Arial" pitchFamily="34" charset="0"/>
                <a:cs typeface="Arial" pitchFamily="34" charset="0"/>
              </a:rPr>
              <a:t>The average of the 11 penalties was </a:t>
            </a:r>
            <a:r>
              <a:rPr lang="en-US" b="1" dirty="0" smtClean="0">
                <a:solidFill>
                  <a:srgbClr val="FF0000"/>
                </a:solidFill>
                <a:latin typeface="Arial" pitchFamily="34" charset="0"/>
                <a:cs typeface="Arial" pitchFamily="34" charset="0"/>
              </a:rPr>
              <a:t>$785</a:t>
            </a:r>
          </a:p>
          <a:p>
            <a:pPr algn="ctr"/>
            <a:endParaRPr lang="en-US" dirty="0" smtClean="0"/>
          </a:p>
          <a:p>
            <a:pPr algn="ctr">
              <a:buNone/>
            </a:pPr>
            <a:r>
              <a:rPr lang="en-US" sz="4800" dirty="0" smtClean="0">
                <a:solidFill>
                  <a:srgbClr val="C00000"/>
                </a:solidFill>
                <a:sym typeface="Wingdings"/>
              </a:rPr>
              <a:t></a:t>
            </a:r>
            <a:endParaRPr lang="en-US" sz="4800" dirty="0">
              <a:solidFill>
                <a:srgbClr val="C00000"/>
              </a:solidFill>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6"/>
          <p:cNvPicPr>
            <a:picLocks noChangeAspect="1" noChangeArrowheads="1"/>
          </p:cNvPicPr>
          <p:nvPr/>
        </p:nvPicPr>
        <p:blipFill>
          <a:blip r:embed="rId2" cstate="print"/>
          <a:srcRect/>
          <a:stretch>
            <a:fillRect/>
          </a:stretch>
        </p:blipFill>
        <p:spPr bwMode="auto">
          <a:xfrm rot="21374206">
            <a:off x="2509617" y="945326"/>
            <a:ext cx="3589998" cy="5821618"/>
          </a:xfrm>
          <a:prstGeom prst="rect">
            <a:avLst/>
          </a:prstGeom>
          <a:noFill/>
          <a:ln w="9525">
            <a:noFill/>
            <a:miter lim="800000"/>
            <a:headEnd/>
            <a:tailEnd/>
          </a:ln>
        </p:spPr>
      </p:pic>
      <p:sp>
        <p:nvSpPr>
          <p:cNvPr id="6" name="TextBox 5"/>
          <p:cNvSpPr txBox="1"/>
          <p:nvPr/>
        </p:nvSpPr>
        <p:spPr>
          <a:xfrm>
            <a:off x="1600200" y="304800"/>
            <a:ext cx="5791200" cy="830997"/>
          </a:xfrm>
          <a:prstGeom prst="rect">
            <a:avLst/>
          </a:prstGeom>
          <a:noFill/>
        </p:spPr>
        <p:txBody>
          <a:bodyPr wrap="square" rtlCol="0">
            <a:spAutoFit/>
          </a:bodyPr>
          <a:lstStyle/>
          <a:p>
            <a:pPr algn="ctr"/>
            <a:r>
              <a:rPr lang="en-US" sz="4800" dirty="0" smtClean="0"/>
              <a:t>Lunch Lady </a:t>
            </a:r>
            <a:endParaRPr lang="en-US" sz="4800" dirty="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C:\Users\jpeterson.AGRIC\Pictures\b_2_d[1].gif"/>
          <p:cNvPicPr>
            <a:picLocks noGrp="1" noChangeAspect="1" noChangeArrowheads="1"/>
          </p:cNvPicPr>
          <p:nvPr>
            <p:ph idx="1"/>
          </p:nvPr>
        </p:nvPicPr>
        <p:blipFill>
          <a:blip r:embed="rId2" cstate="print"/>
          <a:srcRect/>
          <a:stretch>
            <a:fillRect/>
          </a:stretch>
        </p:blipFill>
        <p:spPr bwMode="auto">
          <a:xfrm>
            <a:off x="2514600" y="0"/>
            <a:ext cx="3276600" cy="6706312"/>
          </a:xfrm>
          <a:prstGeom prst="rect">
            <a:avLst/>
          </a:prstGeom>
          <a:noFill/>
        </p:spPr>
      </p:pic>
      <p:cxnSp>
        <p:nvCxnSpPr>
          <p:cNvPr id="4" name="Straight Arrow Connector 3"/>
          <p:cNvCxnSpPr/>
          <p:nvPr/>
        </p:nvCxnSpPr>
        <p:spPr>
          <a:xfrm flipH="1">
            <a:off x="5410200" y="1752600"/>
            <a:ext cx="1752600" cy="1295400"/>
          </a:xfrm>
          <a:prstGeom prst="straightConnector1">
            <a:avLst/>
          </a:prstGeom>
          <a:ln w="444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400800" y="1295400"/>
            <a:ext cx="2209800" cy="369332"/>
          </a:xfrm>
          <a:prstGeom prst="rect">
            <a:avLst/>
          </a:prstGeom>
          <a:noFill/>
        </p:spPr>
        <p:txBody>
          <a:bodyPr wrap="square" rtlCol="0">
            <a:spAutoFit/>
          </a:bodyPr>
          <a:lstStyle/>
          <a:p>
            <a:r>
              <a:rPr lang="en-US" dirty="0" smtClean="0"/>
              <a:t>Most common route</a:t>
            </a:r>
            <a:endParaRPr lang="en-US" dirty="0"/>
          </a:p>
        </p:txBody>
      </p:sp>
    </p:spTree>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Enforcement Issues with Glove and Garment Statements&amp;quot;&quot;/&gt;&lt;property id=&quot;20307&quot; value=&quot;256&quot;/&gt;&lt;/object&gt;&lt;object type=&quot;3&quot; unique_id=&quot;10006&quot;&gt;&lt;property id=&quot;20148&quot; value=&quot;5&quot;/&gt;&lt;property id=&quot;20300&quot; value=&quot;Slide 10 - &amp;quot;Let’s look at what some labels say&amp;quot;&quot;/&gt;&lt;property id=&quot;20307&quot; value=&quot;258&quot;/&gt;&lt;/object&gt;&lt;object type=&quot;3&quot; unique_id=&quot;10007&quot;&gt;&lt;property id=&quot;20148&quot; value=&quot;5&quot;/&gt;&lt;property id=&quot;20300&quot; value=&quot;Slide 14 - &amp;quot;What does the label review manual say?&amp;quot;&quot;/&gt;&lt;property id=&quot;20307&quot; value=&quot;259&quot;/&gt;&lt;/object&gt;&lt;object type=&quot;3&quot; unique_id=&quot;10014&quot;&gt;&lt;property id=&quot;20148&quot; value=&quot;5&quot;/&gt;&lt;property id=&quot;20300&quot; value=&quot;Slide 2 - &amp;quot;Issues of importance - &amp;quot;&quot;/&gt;&lt;property id=&quot;20307&quot; value=&quot;284&quot;/&gt;&lt;/object&gt;&lt;object type=&quot;3&quot; unique_id=&quot;10015&quot;&gt;&lt;property id=&quot;20148&quot; value=&quot;5&quot;/&gt;&lt;property id=&quot;20300&quot; value=&quot;Slide 3&quot;/&gt;&lt;property id=&quot;20307&quot; value=&quot;267&quot;/&gt;&lt;/object&gt;&lt;object type=&quot;3&quot; unique_id=&quot;10016&quot;&gt;&lt;property id=&quot;20148&quot; value=&quot;5&quot;/&gt;&lt;property id=&quot;20300&quot; value=&quot;Slide 4&quot;/&gt;&lt;property id=&quot;20307&quot; value=&quot;268&quot;/&gt;&lt;/object&gt;&lt;object type=&quot;3&quot; unique_id=&quot;10017&quot;&gt;&lt;property id=&quot;20148&quot; value=&quot;5&quot;/&gt;&lt;property id=&quot;20300&quot; value=&quot;Slide 5&quot;/&gt;&lt;property id=&quot;20307&quot; value=&quot;269&quot;/&gt;&lt;/object&gt;&lt;object type=&quot;3&quot; unique_id=&quot;10018&quot;&gt;&lt;property id=&quot;20148&quot; value=&quot;5&quot;/&gt;&lt;property id=&quot;20300&quot; value=&quot;Slide 6&quot;/&gt;&lt;property id=&quot;20307&quot; value=&quot;270&quot;/&gt;&lt;/object&gt;&lt;object type=&quot;3&quot; unique_id=&quot;10019&quot;&gt;&lt;property id=&quot;20148&quot; value=&quot;5&quot;/&gt;&lt;property id=&quot;20300&quot; value=&quot;Slide 7&quot;/&gt;&lt;property id=&quot;20307&quot; value=&quot;271&quot;/&gt;&lt;/object&gt;&lt;object type=&quot;3&quot; unique_id=&quot;10020&quot;&gt;&lt;property id=&quot;20148&quot; value=&quot;5&quot;/&gt;&lt;property id=&quot;20300&quot; value=&quot;Slide 8&quot;/&gt;&lt;property id=&quot;20307&quot; value=&quot;278&quot;/&gt;&lt;/object&gt;&lt;object type=&quot;3&quot; unique_id=&quot;10021&quot;&gt;&lt;property id=&quot;20148&quot; value=&quot;5&quot;/&gt;&lt;property id=&quot;20300&quot; value=&quot;Slide 9&quot;/&gt;&lt;property id=&quot;20307&quot; value=&quot;263&quot;/&gt;&lt;/object&gt;&lt;object type=&quot;3&quot; unique_id=&quot;10022&quot;&gt;&lt;property id=&quot;20148&quot; value=&quot;5&quot;/&gt;&lt;property id=&quot;20300&quot; value=&quot;Slide 11&quot;/&gt;&lt;property id=&quot;20307&quot; value=&quot;260&quot;/&gt;&lt;/object&gt;&lt;object type=&quot;3&quot; unique_id=&quot;10023&quot;&gt;&lt;property id=&quot;20148&quot; value=&quot;5&quot;/&gt;&lt;property id=&quot;20300&quot; value=&quot;Slide 13&quot;/&gt;&lt;property id=&quot;20307&quot; value=&quot;264&quot;/&gt;&lt;/object&gt;&lt;object type=&quot;3&quot; unique_id=&quot;10024&quot;&gt;&lt;property id=&quot;20148&quot; value=&quot;5&quot;/&gt;&lt;property id=&quot;20300&quot; value=&quot;Slide 18&quot;/&gt;&lt;property id=&quot;20307&quot; value=&quot;265&quot;/&gt;&lt;/object&gt;&lt;object type=&quot;3&quot; unique_id=&quot;10025&quot;&gt;&lt;property id=&quot;20148&quot; value=&quot;5&quot;/&gt;&lt;property id=&quot;20300&quot; value=&quot;Slide 19&quot;/&gt;&lt;property id=&quot;20307&quot; value=&quot;266&quot;/&gt;&lt;/object&gt;&lt;object type=&quot;3&quot; unique_id=&quot;10026&quot;&gt;&lt;property id=&quot;20148&quot; value=&quot;5&quot;/&gt;&lt;property id=&quot;20300&quot; value=&quot;Slide 15&quot;/&gt;&lt;property id=&quot;20307&quot; value=&quot;262&quot;/&gt;&lt;/object&gt;&lt;object type=&quot;3&quot; unique_id=&quot;10027&quot;&gt;&lt;property id=&quot;20148&quot; value=&quot;5&quot;/&gt;&lt;property id=&quot;20300&quot; value=&quot;Slide 21 - &amp;quot;Worker Protection Standard&amp;quot;&quot;/&gt;&lt;property id=&quot;20307&quot; value=&quot;277&quot;/&gt;&lt;/object&gt;&lt;object type=&quot;3&quot; unique_id=&quot;10028&quot;&gt;&lt;property id=&quot;20148&quot; value=&quot;5&quot;/&gt;&lt;property id=&quot;20300&quot; value=&quot;Slide 20 - &amp;quot;Spinosad&amp;quot;&quot;/&gt;&lt;property id=&quot;20307&quot; value=&quot;272&quot;/&gt;&lt;/object&gt;&lt;object type=&quot;3&quot; unique_id=&quot;10029&quot;&gt;&lt;property id=&quot;20148&quot; value=&quot;5&quot;/&gt;&lt;property id=&quot;20300&quot; value=&quot;Slide 23 - &amp;quot;Lannate&amp;quot;&quot;/&gt;&lt;property id=&quot;20307&quot; value=&quot;273&quot;/&gt;&lt;/object&gt;&lt;object type=&quot;3&quot; unique_id=&quot;10030&quot;&gt;&lt;property id=&quot;20148&quot; value=&quot;5&quot;/&gt;&lt;property id=&quot;20300&quot; value=&quot;Slide 24 - &amp;quot;Pronamide&amp;quot;&quot;/&gt;&lt;property id=&quot;20307&quot; value=&quot;274&quot;/&gt;&lt;/object&gt;&lt;object type=&quot;3&quot; unique_id=&quot;10031&quot;&gt;&lt;property id=&quot;20148&quot; value=&quot;5&quot;/&gt;&lt;property id=&quot;20300&quot; value=&quot;Slide 25 - &amp;quot;Maneb&amp;quot;&quot;/&gt;&lt;property id=&quot;20307&quot; value=&quot;275&quot;/&gt;&lt;/object&gt;&lt;object type=&quot;3&quot; unique_id=&quot;10032&quot;&gt;&lt;property id=&quot;20148&quot; value=&quot;5&quot;/&gt;&lt;property id=&quot;20300&quot; value=&quot;Slide 22 - &amp;quot;Glyphosate&amp;quot;&quot;/&gt;&lt;property id=&quot;20307&quot; value=&quot;276&quot;/&gt;&lt;/object&gt;&lt;object type=&quot;3&quot; unique_id=&quot;10033&quot;&gt;&lt;property id=&quot;20148&quot; value=&quot;5&quot;/&gt;&lt;property id=&quot;20300&quot; value=&quot;Slide 16&quot;/&gt;&lt;property id=&quot;20307&quot; value=&quot;279&quot;/&gt;&lt;/object&gt;&lt;object type=&quot;3&quot; unique_id=&quot;10034&quot;&gt;&lt;property id=&quot;20148&quot; value=&quot;5&quot;/&gt;&lt;property id=&quot;20300&quot; value=&quot;Slide 17&quot;/&gt;&lt;property id=&quot;20307&quot; value=&quot;280&quot;/&gt;&lt;/object&gt;&lt;object type=&quot;3&quot; unique_id=&quot;10035&quot;&gt;&lt;property id=&quot;20148&quot; value=&quot;5&quot;/&gt;&lt;property id=&quot;20300&quot; value=&quot;Slide 27 - &amp;quot;Paraquat&amp;quot;&quot;/&gt;&lt;property id=&quot;20307&quot; value=&quot;282&quot;/&gt;&lt;/object&gt;&lt;object type=&quot;3&quot; unique_id=&quot;10036&quot;&gt;&lt;property id=&quot;20148&quot; value=&quot;5&quot;/&gt;&lt;property id=&quot;20300&quot; value=&quot;Slide 26 - &amp;quot;chlorpyrifos&amp;quot;&quot;/&gt;&lt;property id=&quot;20307&quot; value=&quot;283&quot;/&gt;&lt;/object&gt;&lt;object type=&quot;3&quot; unique_id=&quot;10037&quot;&gt;&lt;property id=&quot;20148&quot; value=&quot;5&quot;/&gt;&lt;property id=&quot;20300&quot; value=&quot;Slide 29 - &amp;quot;Enforcement Issues with Glove and Garment Statements&amp;quot;&quot;/&gt;&lt;property id=&quot;20307&quot; value=&quot;281&quot;/&gt;&lt;/object&gt;&lt;object type=&quot;3&quot; unique_id=&quot;10096&quot;&gt;&lt;property id=&quot;20148&quot; value=&quot;5&quot;/&gt;&lt;property id=&quot;20300&quot; value=&quot;Slide 12&quot;/&gt;&lt;property id=&quot;20307&quot; value=&quot;285&quot;/&gt;&lt;/object&gt;&lt;object type=&quot;3&quot; unique_id=&quot;10097&quot;&gt;&lt;property id=&quot;20148&quot; value=&quot;5&quot;/&gt;&lt;property id=&quot;20300&quot; value=&quot;Slide 28 - &amp;quot;PPE Conclusion Thoughts&amp;quot;&quot;/&gt;&lt;property id=&quot;20307&quot; value=&quot;286&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2294</TotalTime>
  <Words>1013</Words>
  <Application>Microsoft Office PowerPoint</Application>
  <PresentationFormat>On-screen Show (4:3)</PresentationFormat>
  <Paragraphs>160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Enforcement Issues with Glove and Garment Statements</vt:lpstr>
      <vt:lpstr>Issues of importance - </vt:lpstr>
      <vt:lpstr>Slide 3</vt:lpstr>
      <vt:lpstr>Slide 4</vt:lpstr>
      <vt:lpstr>Slide 5</vt:lpstr>
      <vt:lpstr>Slide 6</vt:lpstr>
      <vt:lpstr>Slide 7</vt:lpstr>
      <vt:lpstr>Slide 8</vt:lpstr>
      <vt:lpstr>Slide 9</vt:lpstr>
      <vt:lpstr>Let’s look at what some labels say</vt:lpstr>
      <vt:lpstr>Slide 11</vt:lpstr>
      <vt:lpstr>Slide 12</vt:lpstr>
      <vt:lpstr>Slide 13</vt:lpstr>
      <vt:lpstr>What does the label review manual say?</vt:lpstr>
      <vt:lpstr>Slide 15</vt:lpstr>
      <vt:lpstr>Slide 16</vt:lpstr>
      <vt:lpstr>Slide 17</vt:lpstr>
      <vt:lpstr>Slide 18</vt:lpstr>
      <vt:lpstr>Slide 19</vt:lpstr>
      <vt:lpstr>Spinosad</vt:lpstr>
      <vt:lpstr>Worker Protection Standard</vt:lpstr>
      <vt:lpstr>Glyphosate</vt:lpstr>
      <vt:lpstr>Lannate</vt:lpstr>
      <vt:lpstr>Pronamide</vt:lpstr>
      <vt:lpstr>Maneb</vt:lpstr>
      <vt:lpstr>chlorpyrifos</vt:lpstr>
      <vt:lpstr>Paraquat</vt:lpstr>
      <vt:lpstr>PPE Conclusion Thoughts</vt:lpstr>
      <vt:lpstr>Enforcement Issues with Glove and Garment Statements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Enforcement Issues with Glove and Garment Statements</dc:title>
  <dc:creator>Jack Peterson</dc:creator>
  <cp:lastModifiedBy>Jack Peterson</cp:lastModifiedBy>
  <cp:revision>160</cp:revision>
  <dcterms:created xsi:type="dcterms:W3CDTF">2013-01-28T20:55:28Z</dcterms:created>
  <dcterms:modified xsi:type="dcterms:W3CDTF">2013-02-01T21:08:31Z</dcterms:modified>
</cp:coreProperties>
</file>